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7" r:id="rId6"/>
    <p:sldId id="259" r:id="rId7"/>
    <p:sldId id="273" r:id="rId8"/>
    <p:sldId id="274" r:id="rId9"/>
    <p:sldId id="275" r:id="rId10"/>
    <p:sldId id="262" r:id="rId11"/>
    <p:sldId id="263" r:id="rId12"/>
    <p:sldId id="261" r:id="rId13"/>
    <p:sldId id="269" r:id="rId14"/>
    <p:sldId id="264" r:id="rId15"/>
    <p:sldId id="276" r:id="rId16"/>
    <p:sldId id="277" r:id="rId17"/>
    <p:sldId id="278" r:id="rId18"/>
    <p:sldId id="272" r:id="rId19"/>
    <p:sldId id="270" r:id="rId20"/>
    <p:sldId id="271" r:id="rId21"/>
    <p:sldId id="26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DM Sans" pitchFamily="2" charset="0"/>
      <p:regular r:id="rId31"/>
      <p:bold r:id="rId32"/>
      <p:italic r:id="rId33"/>
      <p:boldItalic r:id="rId34"/>
    </p:embeddedFont>
    <p:embeddedFont>
      <p:font typeface="DM Sans Bold" charset="0"/>
      <p:regular r:id="rId35"/>
      <p:bold r:id="rId36"/>
    </p:embeddedFont>
    <p:embeddedFont>
      <p:font typeface="League Spartan" panose="020B0604020202020204" charset="0"/>
      <p:regular r:id="rId37"/>
    </p:embeddedFont>
    <p:embeddedFont>
      <p:font typeface="Montserrat Semi-Bold" panose="020B0604020202020204" charset="0"/>
      <p:regular r:id="rId38"/>
    </p:embeddedFont>
    <p:embeddedFont>
      <p:font typeface="Open Sans Bold" panose="020B060402020202020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B0B9"/>
    <a:srgbClr val="4A535F"/>
    <a:srgbClr val="78A2CC"/>
    <a:srgbClr val="D7D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BFBC-3DE3-916E-A102-9AF0DF8565B1}" v="225" dt="2023-02-10T18:13:50.999"/>
    <p1510:client id="{5C72A610-052F-F518-8864-49287E369272}" v="347" dt="2023-02-11T11:09:37.808"/>
    <p1510:client id="{B48634FE-54D0-4790-94C3-7ED7FB2B9A27}" v="619" dt="2023-02-11T11:00:53.772"/>
  </p1510:revLst>
</p1510:revInfo>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820"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55.sv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2" name="Group 2"/>
          <p:cNvGrpSpPr/>
          <p:nvPr/>
        </p:nvGrpSpPr>
        <p:grpSpPr>
          <a:xfrm>
            <a:off x="7715894" y="1832029"/>
            <a:ext cx="7706695" cy="662294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5" name="Group 5"/>
          <p:cNvGrpSpPr/>
          <p:nvPr/>
        </p:nvGrpSpPr>
        <p:grpSpPr>
          <a:xfrm>
            <a:off x="12356698" y="2387829"/>
            <a:ext cx="6534491" cy="5511342"/>
            <a:chOff x="0" y="0"/>
            <a:chExt cx="1721018" cy="1451547"/>
          </a:xfrm>
        </p:grpSpPr>
        <p:sp>
          <p:nvSpPr>
            <p:cNvPr id="6" name="Freeform 6"/>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4A53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1038975"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11718414" y="0"/>
            <a:ext cx="4393457" cy="839228"/>
            <a:chOff x="0" y="0"/>
            <a:chExt cx="1157124" cy="221031"/>
          </a:xfrm>
        </p:grpSpPr>
        <p:sp>
          <p:nvSpPr>
            <p:cNvPr id="12" name="Freeform 1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2478202"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7" name="Group 17"/>
          <p:cNvGrpSpPr/>
          <p:nvPr/>
        </p:nvGrpSpPr>
        <p:grpSpPr>
          <a:xfrm>
            <a:off x="15235591" y="-189472"/>
            <a:ext cx="2664422" cy="1218172"/>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0" name="Group 20"/>
          <p:cNvGrpSpPr/>
          <p:nvPr/>
        </p:nvGrpSpPr>
        <p:grpSpPr>
          <a:xfrm>
            <a:off x="4114800" y="9048319"/>
            <a:ext cx="3919645" cy="3569680"/>
            <a:chOff x="0" y="-38100"/>
            <a:chExt cx="711200" cy="647700"/>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2" name="TextBox 2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3" name="Group 23"/>
          <p:cNvGrpSpPr/>
          <p:nvPr/>
        </p:nvGrpSpPr>
        <p:grpSpPr>
          <a:xfrm>
            <a:off x="16846001" y="-189472"/>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5" name="TextBox 2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6" name="Group 26"/>
          <p:cNvGrpSpPr/>
          <p:nvPr/>
        </p:nvGrpSpPr>
        <p:grpSpPr>
          <a:xfrm>
            <a:off x="8214615" y="2220949"/>
            <a:ext cx="6709253" cy="5845101"/>
            <a:chOff x="0" y="0"/>
            <a:chExt cx="6350000" cy="5532120"/>
          </a:xfrm>
        </p:grpSpPr>
        <p:sp>
          <p:nvSpPr>
            <p:cNvPr id="27" name="Freeform 27"/>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grpSp>
        <p:nvGrpSpPr>
          <p:cNvPr id="28" name="Group 28"/>
          <p:cNvGrpSpPr>
            <a:grpSpLocks noChangeAspect="1"/>
          </p:cNvGrpSpPr>
          <p:nvPr/>
        </p:nvGrpSpPr>
        <p:grpSpPr>
          <a:xfrm>
            <a:off x="8540002" y="2520315"/>
            <a:ext cx="6058479" cy="5246370"/>
            <a:chOff x="0" y="0"/>
            <a:chExt cx="4282440" cy="3708400"/>
          </a:xfrm>
          <a:blipFill dpi="0"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a:blipFill>
        </p:grpSpPr>
        <p:sp>
          <p:nvSpPr>
            <p:cNvPr id="29" name="Freeform 2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grpFill/>
            <a:ln w="12700">
              <a:solidFill>
                <a:srgbClr val="000000"/>
              </a:solidFill>
            </a:ln>
          </p:spPr>
        </p:sp>
      </p:grpSp>
      <p:sp>
        <p:nvSpPr>
          <p:cNvPr id="30" name="TextBox 30"/>
          <p:cNvSpPr txBox="1"/>
          <p:nvPr/>
        </p:nvSpPr>
        <p:spPr>
          <a:xfrm>
            <a:off x="516398" y="1612838"/>
            <a:ext cx="10025250" cy="2776401"/>
          </a:xfrm>
          <a:prstGeom prst="rect">
            <a:avLst/>
          </a:prstGeom>
        </p:spPr>
        <p:txBody>
          <a:bodyPr wrap="square" lIns="0" tIns="0" rIns="0" bIns="0" rtlCol="0" anchor="t">
            <a:spAutoFit/>
          </a:bodyPr>
          <a:lstStyle/>
          <a:p>
            <a:pPr>
              <a:lnSpc>
                <a:spcPts val="11000"/>
              </a:lnSpc>
            </a:pPr>
            <a:r>
              <a:rPr lang="en-US" sz="8000" dirty="0">
                <a:solidFill>
                  <a:srgbClr val="4A535F"/>
                </a:solidFill>
                <a:latin typeface="League Spartan"/>
              </a:rPr>
              <a:t>FakeNews Classification </a:t>
            </a:r>
          </a:p>
        </p:txBody>
      </p:sp>
      <p:sp>
        <p:nvSpPr>
          <p:cNvPr id="33" name="AutoShape 33"/>
          <p:cNvSpPr/>
          <p:nvPr/>
        </p:nvSpPr>
        <p:spPr>
          <a:xfrm rot="-3705113">
            <a:off x="14301451" y="6522576"/>
            <a:ext cx="3317663" cy="0"/>
          </a:xfrm>
          <a:prstGeom prst="line">
            <a:avLst/>
          </a:prstGeom>
          <a:ln w="85725" cap="flat">
            <a:solidFill>
              <a:srgbClr val="FBFDFE"/>
            </a:solidFill>
            <a:prstDash val="solid"/>
            <a:headEnd type="none" w="sm" len="sm"/>
            <a:tailEnd type="none" w="sm" len="sm"/>
          </a:ln>
        </p:spPr>
      </p:sp>
      <p:sp>
        <p:nvSpPr>
          <p:cNvPr id="34" name="AutoShape 34"/>
          <p:cNvSpPr/>
          <p:nvPr/>
        </p:nvSpPr>
        <p:spPr>
          <a:xfrm rot="-7186693">
            <a:off x="14263267" y="3658214"/>
            <a:ext cx="3317663" cy="0"/>
          </a:xfrm>
          <a:prstGeom prst="line">
            <a:avLst/>
          </a:prstGeom>
          <a:ln w="85725" cap="flat">
            <a:solidFill>
              <a:srgbClr val="FBFDFE"/>
            </a:solidFill>
            <a:prstDash val="solid"/>
            <a:headEnd type="none" w="sm" len="sm"/>
            <a:tailEnd type="none" w="sm" len="sm"/>
          </a:ln>
        </p:spPr>
      </p:sp>
      <p:graphicFrame>
        <p:nvGraphicFramePr>
          <p:cNvPr id="36" name="جدول 35">
            <a:extLst>
              <a:ext uri="{FF2B5EF4-FFF2-40B4-BE49-F238E27FC236}">
                <a16:creationId xmlns:a16="http://schemas.microsoft.com/office/drawing/2014/main" id="{6A109026-E12A-DEFA-E98C-C13E3F1BC018}"/>
              </a:ext>
            </a:extLst>
          </p:cNvPr>
          <p:cNvGraphicFramePr>
            <a:graphicFrameLocks noGrp="1"/>
          </p:cNvGraphicFramePr>
          <p:nvPr>
            <p:extLst>
              <p:ext uri="{D42A27DB-BD31-4B8C-83A1-F6EECF244321}">
                <p14:modId xmlns:p14="http://schemas.microsoft.com/office/powerpoint/2010/main" val="3886609793"/>
              </p:ext>
            </p:extLst>
          </p:nvPr>
        </p:nvGraphicFramePr>
        <p:xfrm>
          <a:off x="880349" y="4662131"/>
          <a:ext cx="6250512" cy="3382840"/>
        </p:xfrm>
        <a:graphic>
          <a:graphicData uri="http://schemas.openxmlformats.org/drawingml/2006/table">
            <a:tbl>
              <a:tblPr firstRow="1" firstCol="1" bandRow="1">
                <a:tableStyleId>{5C22544A-7EE6-4342-B048-85BDC9FD1C3A}</a:tableStyleId>
              </a:tblPr>
              <a:tblGrid>
                <a:gridCol w="3125256">
                  <a:extLst>
                    <a:ext uri="{9D8B030D-6E8A-4147-A177-3AD203B41FA5}">
                      <a16:colId xmlns:a16="http://schemas.microsoft.com/office/drawing/2014/main" val="1296274587"/>
                    </a:ext>
                  </a:extLst>
                </a:gridCol>
                <a:gridCol w="3125256">
                  <a:extLst>
                    <a:ext uri="{9D8B030D-6E8A-4147-A177-3AD203B41FA5}">
                      <a16:colId xmlns:a16="http://schemas.microsoft.com/office/drawing/2014/main" val="1510126199"/>
                    </a:ext>
                  </a:extLst>
                </a:gridCol>
              </a:tblGrid>
              <a:tr h="687757">
                <a:tc gridSpan="2">
                  <a:txBody>
                    <a:bodyPr/>
                    <a:lstStyle/>
                    <a:p>
                      <a:pPr marL="0" marR="0" algn="ctr">
                        <a:spcBef>
                          <a:spcPts val="0"/>
                        </a:spcBef>
                        <a:spcAft>
                          <a:spcPts val="0"/>
                        </a:spcAft>
                      </a:pPr>
                      <a:r>
                        <a:rPr lang="en-US" sz="2800" i="0" dirty="0">
                          <a:solidFill>
                            <a:srgbClr val="4A535F"/>
                          </a:solidFill>
                          <a:effectLst/>
                          <a:latin typeface="+mn-lt"/>
                          <a:ea typeface="Times New Roman" panose="02020603050405020304" pitchFamily="18" charset="0"/>
                          <a:cs typeface="Arial" panose="020B0604020202020204" pitchFamily="34" charset="0"/>
                        </a:rPr>
                        <a:t>Instructor: Dr. Haifa al-kasem</a:t>
                      </a:r>
                    </a:p>
                  </a:txBody>
                  <a:tcPr marL="68580" marR="68580" marT="0" marB="0">
                    <a:lnB w="12700" cap="flat" cmpd="sng" algn="ctr">
                      <a:solidFill>
                        <a:srgbClr val="A0B0B9"/>
                      </a:solidFill>
                      <a:prstDash val="solid"/>
                      <a:round/>
                      <a:headEnd type="none" w="med" len="med"/>
                      <a:tailEnd type="none" w="med" len="med"/>
                    </a:lnB>
                    <a:noFill/>
                  </a:tcPr>
                </a:tc>
                <a:tc hMerge="1">
                  <a:txBody>
                    <a:bodyPr/>
                    <a:lstStyle/>
                    <a:p>
                      <a:pPr marL="0" marR="0" algn="ctr">
                        <a:spcBef>
                          <a:spcPts val="0"/>
                        </a:spcBef>
                        <a:spcAft>
                          <a:spcPts val="0"/>
                        </a:spcAft>
                      </a:pPr>
                      <a:endParaRPr lang="en-US" sz="2800" i="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B w="12700" cap="flat" cmpd="sng" algn="ctr">
                      <a:solidFill>
                        <a:srgbClr val="A0B0B9"/>
                      </a:solidFill>
                      <a:prstDash val="solid"/>
                      <a:round/>
                      <a:headEnd type="none" w="med" len="med"/>
                      <a:tailEnd type="none" w="med" len="med"/>
                    </a:lnB>
                    <a:noFill/>
                  </a:tcPr>
                </a:tc>
                <a:extLst>
                  <a:ext uri="{0D108BD9-81ED-4DB2-BD59-A6C34878D82A}">
                    <a16:rowId xmlns:a16="http://schemas.microsoft.com/office/drawing/2014/main" val="2579804746"/>
                  </a:ext>
                </a:extLst>
              </a:tr>
              <a:tr h="631812">
                <a:tc>
                  <a:txBody>
                    <a:bodyPr/>
                    <a:lstStyle/>
                    <a:p>
                      <a:pPr marL="0" marR="0" algn="ctr">
                        <a:spcBef>
                          <a:spcPts val="0"/>
                        </a:spcBef>
                        <a:spcAft>
                          <a:spcPts val="0"/>
                        </a:spcAft>
                      </a:pPr>
                      <a:r>
                        <a:rPr lang="en-US" sz="2800" i="1" dirty="0">
                          <a:solidFill>
                            <a:srgbClr val="4A535F"/>
                          </a:solidFill>
                          <a:effectLst/>
                        </a:rPr>
                        <a:t>Khloud Alnufaie </a:t>
                      </a:r>
                      <a:endParaRPr lang="en-US" sz="2800" i="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tc>
                  <a:txBody>
                    <a:bodyPr/>
                    <a:lstStyle/>
                    <a:p>
                      <a:pPr marL="0" marR="0" algn="ctr">
                        <a:spcBef>
                          <a:spcPts val="0"/>
                        </a:spcBef>
                        <a:spcAft>
                          <a:spcPts val="0"/>
                        </a:spcAft>
                      </a:pPr>
                      <a:r>
                        <a:rPr lang="en-US" sz="2800" i="1" dirty="0">
                          <a:solidFill>
                            <a:srgbClr val="4A535F"/>
                          </a:solidFill>
                          <a:effectLst/>
                          <a:latin typeface="+mj-lt"/>
                          <a:ea typeface="Times New Roman" panose="02020603050405020304" pitchFamily="18" charset="0"/>
                          <a:cs typeface="Arial" panose="020B0604020202020204" pitchFamily="34" charset="0"/>
                        </a:rPr>
                        <a:t>440020617</a:t>
                      </a:r>
                      <a:endParaRPr lang="en-US" sz="2800" dirty="0">
                        <a:solidFill>
                          <a:srgbClr val="4A535F"/>
                        </a:solidFill>
                        <a:effectLst/>
                        <a:latin typeface="+mj-lt"/>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extLst>
                  <a:ext uri="{0D108BD9-81ED-4DB2-BD59-A6C34878D82A}">
                    <a16:rowId xmlns:a16="http://schemas.microsoft.com/office/drawing/2014/main" val="1629840403"/>
                  </a:ext>
                </a:extLst>
              </a:tr>
              <a:tr h="687757">
                <a:tc>
                  <a:txBody>
                    <a:bodyPr/>
                    <a:lstStyle/>
                    <a:p>
                      <a:pPr marL="0" marR="0" algn="ctr">
                        <a:spcBef>
                          <a:spcPts val="0"/>
                        </a:spcBef>
                        <a:spcAft>
                          <a:spcPts val="0"/>
                        </a:spcAft>
                      </a:pPr>
                      <a:r>
                        <a:rPr lang="en-US" sz="2800" i="1" dirty="0">
                          <a:solidFill>
                            <a:srgbClr val="4A535F"/>
                          </a:solidFill>
                          <a:effectLst/>
                        </a:rPr>
                        <a:t>Raghad Albosais</a:t>
                      </a:r>
                      <a:endParaRPr lang="en-US" sz="2800" i="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tc>
                  <a:txBody>
                    <a:bodyPr/>
                    <a:lstStyle/>
                    <a:p>
                      <a:pPr marL="0" marR="0" algn="ctr">
                        <a:spcBef>
                          <a:spcPts val="0"/>
                        </a:spcBef>
                        <a:spcAft>
                          <a:spcPts val="0"/>
                        </a:spcAft>
                      </a:pPr>
                      <a:r>
                        <a:rPr lang="en-US" sz="2800" i="1" dirty="0">
                          <a:solidFill>
                            <a:srgbClr val="4A535F"/>
                          </a:solidFill>
                          <a:effectLst/>
                          <a:latin typeface="+mj-lt"/>
                          <a:ea typeface="Times New Roman" panose="02020603050405020304" pitchFamily="18" charset="0"/>
                          <a:cs typeface="Arial" panose="020B0604020202020204" pitchFamily="34" charset="0"/>
                        </a:rPr>
                        <a:t>440020209</a:t>
                      </a:r>
                      <a:endParaRPr lang="en-US" sz="2800" dirty="0">
                        <a:solidFill>
                          <a:srgbClr val="4A535F"/>
                        </a:solidFill>
                        <a:effectLst/>
                        <a:latin typeface="+mj-lt"/>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extLst>
                  <a:ext uri="{0D108BD9-81ED-4DB2-BD59-A6C34878D82A}">
                    <a16:rowId xmlns:a16="http://schemas.microsoft.com/office/drawing/2014/main" val="4293567166"/>
                  </a:ext>
                </a:extLst>
              </a:tr>
              <a:tr h="687757">
                <a:tc>
                  <a:txBody>
                    <a:bodyPr/>
                    <a:lstStyle/>
                    <a:p>
                      <a:pPr marL="0" marR="0" algn="ctr">
                        <a:spcBef>
                          <a:spcPts val="0"/>
                        </a:spcBef>
                        <a:spcAft>
                          <a:spcPts val="0"/>
                        </a:spcAft>
                      </a:pPr>
                      <a:r>
                        <a:rPr lang="en-US" sz="2800" i="1" dirty="0">
                          <a:solidFill>
                            <a:srgbClr val="4A535F"/>
                          </a:solidFill>
                          <a:effectLst/>
                        </a:rPr>
                        <a:t>Weaam Alghaith</a:t>
                      </a:r>
                      <a:endParaRPr lang="en-US" sz="2800" i="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tc>
                  <a:txBody>
                    <a:bodyPr/>
                    <a:lstStyle/>
                    <a:p>
                      <a:pPr marL="0" marR="0" algn="ctr">
                        <a:spcBef>
                          <a:spcPts val="0"/>
                        </a:spcBef>
                        <a:spcAft>
                          <a:spcPts val="0"/>
                        </a:spcAft>
                      </a:pPr>
                      <a:r>
                        <a:rPr lang="en-US" sz="2800" i="1" dirty="0">
                          <a:solidFill>
                            <a:srgbClr val="4A535F"/>
                          </a:solidFill>
                          <a:effectLst/>
                          <a:latin typeface="+mj-lt"/>
                          <a:ea typeface="Times New Roman" panose="02020603050405020304" pitchFamily="18" charset="0"/>
                          <a:cs typeface="Arial" panose="020B0604020202020204" pitchFamily="34" charset="0"/>
                        </a:rPr>
                        <a:t>440023306</a:t>
                      </a:r>
                      <a:endParaRPr lang="en-US" sz="2800" dirty="0">
                        <a:solidFill>
                          <a:srgbClr val="4A535F"/>
                        </a:solidFill>
                        <a:effectLst/>
                        <a:latin typeface="+mj-lt"/>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extLst>
                  <a:ext uri="{0D108BD9-81ED-4DB2-BD59-A6C34878D82A}">
                    <a16:rowId xmlns:a16="http://schemas.microsoft.com/office/drawing/2014/main" val="335110200"/>
                  </a:ext>
                </a:extLst>
              </a:tr>
              <a:tr h="687757">
                <a:tc gridSpan="2">
                  <a:txBody>
                    <a:bodyPr/>
                    <a:lstStyle/>
                    <a:p>
                      <a:pPr marL="0" marR="0" algn="ctr">
                        <a:spcBef>
                          <a:spcPts val="0"/>
                        </a:spcBef>
                        <a:spcAft>
                          <a:spcPts val="0"/>
                        </a:spcAft>
                      </a:pPr>
                      <a:r>
                        <a:rPr lang="en-US" sz="2800" i="0" dirty="0">
                          <a:solidFill>
                            <a:srgbClr val="4A535F"/>
                          </a:solidFill>
                          <a:effectLst/>
                          <a:latin typeface="+mj-lt"/>
                          <a:ea typeface="Times New Roman" panose="02020603050405020304" pitchFamily="18" charset="0"/>
                          <a:cs typeface="Arial" panose="020B0604020202020204" pitchFamily="34" charset="0"/>
                        </a:rPr>
                        <a:t>Section : 371 </a:t>
                      </a:r>
                    </a:p>
                  </a:txBody>
                  <a:tcPr marL="68580" marR="68580" marT="0" marB="0">
                    <a:lnT w="12700" cap="flat" cmpd="sng" algn="ctr">
                      <a:solidFill>
                        <a:srgbClr val="A0B0B9"/>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algn="ctr">
                        <a:spcBef>
                          <a:spcPts val="0"/>
                        </a:spcBef>
                        <a:spcAft>
                          <a:spcPts val="0"/>
                        </a:spcAft>
                      </a:pPr>
                      <a:endParaRPr lang="en-US" sz="2800" i="1">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T w="12700" cap="flat" cmpd="sng" algn="ctr">
                      <a:solidFill>
                        <a:srgbClr val="A0B0B9"/>
                      </a:solidFill>
                      <a:prstDash val="solid"/>
                      <a:round/>
                      <a:headEnd type="none" w="med" len="med"/>
                      <a:tailEnd type="none" w="med" len="med"/>
                    </a:lnT>
                    <a:lnB w="12700" cap="flat" cmpd="sng" algn="ctr">
                      <a:solidFill>
                        <a:srgbClr val="A0B0B9"/>
                      </a:solidFill>
                      <a:prstDash val="solid"/>
                      <a:round/>
                      <a:headEnd type="none" w="med" len="med"/>
                      <a:tailEnd type="none" w="med" len="med"/>
                    </a:lnB>
                    <a:noFill/>
                  </a:tcPr>
                </a:tc>
                <a:extLst>
                  <a:ext uri="{0D108BD9-81ED-4DB2-BD59-A6C34878D82A}">
                    <a16:rowId xmlns:a16="http://schemas.microsoft.com/office/drawing/2014/main" val="132943977"/>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2" name="Group 2"/>
          <p:cNvGrpSpPr/>
          <p:nvPr/>
        </p:nvGrpSpPr>
        <p:grpSpPr>
          <a:xfrm>
            <a:off x="1123950" y="1832029"/>
            <a:ext cx="8016178" cy="681667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sp>
        <p:nvSpPr>
          <p:cNvPr id="5" name="AutoShape 5"/>
          <p:cNvSpPr/>
          <p:nvPr/>
        </p:nvSpPr>
        <p:spPr>
          <a:xfrm rot="5400000">
            <a:off x="7018380" y="5086350"/>
            <a:ext cx="5845101" cy="0"/>
          </a:xfrm>
          <a:prstGeom prst="line">
            <a:avLst/>
          </a:prstGeom>
          <a:ln w="114300" cap="flat">
            <a:solidFill>
              <a:srgbClr val="4A535F"/>
            </a:solidFill>
            <a:prstDash val="solid"/>
            <a:headEnd type="none" w="sm" len="sm"/>
            <a:tailEnd type="none" w="sm" len="sm"/>
          </a:ln>
        </p:spPr>
      </p:sp>
      <p:grpSp>
        <p:nvGrpSpPr>
          <p:cNvPr id="6" name="Group 6"/>
          <p:cNvGrpSpPr/>
          <p:nvPr/>
        </p:nvGrpSpPr>
        <p:grpSpPr>
          <a:xfrm>
            <a:off x="9669200" y="2973523"/>
            <a:ext cx="543461" cy="467036"/>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9" name="Group 9"/>
          <p:cNvGrpSpPr/>
          <p:nvPr/>
        </p:nvGrpSpPr>
        <p:grpSpPr>
          <a:xfrm>
            <a:off x="9669200" y="4865785"/>
            <a:ext cx="543461" cy="467036"/>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D88B0"/>
            </a:solidFill>
          </p:spPr>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2" name="Group 12"/>
          <p:cNvGrpSpPr/>
          <p:nvPr/>
        </p:nvGrpSpPr>
        <p:grpSpPr>
          <a:xfrm>
            <a:off x="9669200" y="6758048"/>
            <a:ext cx="543461" cy="467036"/>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14" name="TextBox 1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5" name="Group 15"/>
          <p:cNvGrpSpPr/>
          <p:nvPr/>
        </p:nvGrpSpPr>
        <p:grpSpPr>
          <a:xfrm>
            <a:off x="10546426" y="2425991"/>
            <a:ext cx="7403778" cy="1562099"/>
            <a:chOff x="0" y="0"/>
            <a:chExt cx="3001693" cy="698500"/>
          </a:xfrm>
        </p:grpSpPr>
        <p:sp>
          <p:nvSpPr>
            <p:cNvPr id="16" name="Freeform 16"/>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4A535F"/>
            </a:solidFill>
          </p:spPr>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8" name="Group 18"/>
          <p:cNvGrpSpPr/>
          <p:nvPr/>
        </p:nvGrpSpPr>
        <p:grpSpPr>
          <a:xfrm>
            <a:off x="10546425" y="4233049"/>
            <a:ext cx="7403779" cy="1647304"/>
            <a:chOff x="0" y="-38100"/>
            <a:chExt cx="3001693" cy="736600"/>
          </a:xfrm>
        </p:grpSpPr>
        <p:sp>
          <p:nvSpPr>
            <p:cNvPr id="19" name="Freeform 19"/>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5D88B0"/>
            </a:soli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546426" y="6210517"/>
            <a:ext cx="7403778" cy="1562099"/>
            <a:chOff x="0" y="0"/>
            <a:chExt cx="3001693" cy="698500"/>
          </a:xfrm>
        </p:grpSpPr>
        <p:sp>
          <p:nvSpPr>
            <p:cNvPr id="22" name="Freeform 22"/>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4A535F"/>
            </a:solidFill>
          </p:spPr>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24" name="Group 24"/>
          <p:cNvGrpSpPr/>
          <p:nvPr/>
        </p:nvGrpSpPr>
        <p:grpSpPr>
          <a:xfrm>
            <a:off x="10853916" y="2690241"/>
            <a:ext cx="1202736" cy="1033601"/>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BFDFE"/>
            </a:solidFill>
          </p:spPr>
        </p:sp>
        <p:sp>
          <p:nvSpPr>
            <p:cNvPr id="26" name="TextBox 2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27" name="Group 27"/>
          <p:cNvGrpSpPr/>
          <p:nvPr/>
        </p:nvGrpSpPr>
        <p:grpSpPr>
          <a:xfrm>
            <a:off x="10853916" y="4582503"/>
            <a:ext cx="1202736" cy="1033601"/>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BFDFE"/>
            </a:solidFill>
          </p:spPr>
        </p:sp>
        <p:sp>
          <p:nvSpPr>
            <p:cNvPr id="29" name="TextBox 2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30" name="Group 30"/>
          <p:cNvGrpSpPr/>
          <p:nvPr/>
        </p:nvGrpSpPr>
        <p:grpSpPr>
          <a:xfrm>
            <a:off x="10853916" y="6474766"/>
            <a:ext cx="1202736" cy="1033601"/>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BFDFE"/>
            </a:solidFill>
          </p:spPr>
        </p:sp>
        <p:sp>
          <p:nvSpPr>
            <p:cNvPr id="32" name="TextBox 3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33" name="Group 33"/>
          <p:cNvGrpSpPr/>
          <p:nvPr/>
        </p:nvGrpSpPr>
        <p:grpSpPr>
          <a:xfrm>
            <a:off x="-337928" y="2387829"/>
            <a:ext cx="6796901" cy="5672556"/>
            <a:chOff x="0" y="0"/>
            <a:chExt cx="1721018" cy="1451547"/>
          </a:xfrm>
        </p:grpSpPr>
        <p:sp>
          <p:nvSpPr>
            <p:cNvPr id="34" name="Freeform 34"/>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4A535F"/>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6" name="Group 36"/>
          <p:cNvGrpSpPr/>
          <p:nvPr/>
        </p:nvGrpSpPr>
        <p:grpSpPr>
          <a:xfrm>
            <a:off x="-1038153" y="0"/>
            <a:ext cx="4393457" cy="839228"/>
            <a:chOff x="0" y="0"/>
            <a:chExt cx="1157124" cy="221031"/>
          </a:xfrm>
        </p:grpSpPr>
        <p:sp>
          <p:nvSpPr>
            <p:cNvPr id="37" name="Freeform 37"/>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38" name="TextBox 3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9" name="Group 39"/>
          <p:cNvGrpSpPr/>
          <p:nvPr/>
        </p:nvGrpSpPr>
        <p:grpSpPr>
          <a:xfrm>
            <a:off x="11727014" y="9447772"/>
            <a:ext cx="4393457" cy="839228"/>
            <a:chOff x="0" y="0"/>
            <a:chExt cx="1157124" cy="221031"/>
          </a:xfrm>
        </p:grpSpPr>
        <p:sp>
          <p:nvSpPr>
            <p:cNvPr id="40" name="Freeform 40"/>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41" name="TextBox 4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a:off x="2479025" y="-189472"/>
            <a:ext cx="2664422" cy="1218172"/>
            <a:chOff x="0" y="0"/>
            <a:chExt cx="483446" cy="221031"/>
          </a:xfrm>
        </p:grpSpPr>
        <p:sp>
          <p:nvSpPr>
            <p:cNvPr id="43" name="Freeform 4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5D88B0"/>
            </a:solidFill>
          </p:spPr>
        </p:sp>
        <p:sp>
          <p:nvSpPr>
            <p:cNvPr id="44" name="TextBox 4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5" name="Group 45"/>
          <p:cNvGrpSpPr/>
          <p:nvPr/>
        </p:nvGrpSpPr>
        <p:grpSpPr>
          <a:xfrm>
            <a:off x="15244191" y="9258300"/>
            <a:ext cx="2664422" cy="1218172"/>
            <a:chOff x="0" y="0"/>
            <a:chExt cx="483446" cy="221031"/>
          </a:xfrm>
        </p:grpSpPr>
        <p:sp>
          <p:nvSpPr>
            <p:cNvPr id="46" name="Freeform 4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5D88B0"/>
            </a:solidFill>
          </p:spPr>
        </p:sp>
        <p:sp>
          <p:nvSpPr>
            <p:cNvPr id="47" name="TextBox 4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8" name="Group 48"/>
          <p:cNvGrpSpPr/>
          <p:nvPr/>
        </p:nvGrpSpPr>
        <p:grpSpPr>
          <a:xfrm>
            <a:off x="4089434" y="-189472"/>
            <a:ext cx="2664422" cy="1218172"/>
            <a:chOff x="0" y="0"/>
            <a:chExt cx="483446" cy="221031"/>
          </a:xfrm>
        </p:grpSpPr>
        <p:sp>
          <p:nvSpPr>
            <p:cNvPr id="49" name="Freeform 4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50" name="TextBox 5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51" name="Group 51"/>
          <p:cNvGrpSpPr/>
          <p:nvPr/>
        </p:nvGrpSpPr>
        <p:grpSpPr>
          <a:xfrm>
            <a:off x="16854601" y="9258300"/>
            <a:ext cx="2664422" cy="1218172"/>
            <a:chOff x="0" y="0"/>
            <a:chExt cx="483446" cy="221031"/>
          </a:xfrm>
        </p:grpSpPr>
        <p:sp>
          <p:nvSpPr>
            <p:cNvPr id="52" name="Freeform 5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53" name="TextBox 5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54" name="Group 54"/>
          <p:cNvGrpSpPr/>
          <p:nvPr/>
        </p:nvGrpSpPr>
        <p:grpSpPr>
          <a:xfrm>
            <a:off x="1622671" y="2220949"/>
            <a:ext cx="6978681" cy="6016078"/>
            <a:chOff x="0" y="0"/>
            <a:chExt cx="6350000" cy="5532120"/>
          </a:xfrm>
        </p:grpSpPr>
        <p:sp>
          <p:nvSpPr>
            <p:cNvPr id="55" name="Freeform 55"/>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56" name="AutoShape 56"/>
          <p:cNvSpPr/>
          <p:nvPr/>
        </p:nvSpPr>
        <p:spPr>
          <a:xfrm rot="-7193308" flipV="1">
            <a:off x="-522197" y="6558070"/>
            <a:ext cx="3414709" cy="1"/>
          </a:xfrm>
          <a:prstGeom prst="line">
            <a:avLst/>
          </a:prstGeom>
          <a:ln w="85725" cap="flat">
            <a:solidFill>
              <a:srgbClr val="FBFDFE"/>
            </a:solidFill>
            <a:prstDash val="solid"/>
            <a:headEnd type="none" w="sm" len="sm"/>
            <a:tailEnd type="none" w="sm" len="sm"/>
          </a:ln>
        </p:spPr>
      </p:sp>
      <p:sp>
        <p:nvSpPr>
          <p:cNvPr id="57" name="AutoShape 57"/>
          <p:cNvSpPr/>
          <p:nvPr/>
        </p:nvSpPr>
        <p:spPr>
          <a:xfrm rot="-3598859">
            <a:off x="-515392" y="3620973"/>
            <a:ext cx="3414709" cy="0"/>
          </a:xfrm>
          <a:prstGeom prst="line">
            <a:avLst/>
          </a:prstGeom>
          <a:ln w="85725" cap="flat">
            <a:solidFill>
              <a:srgbClr val="FBFDFE"/>
            </a:solidFill>
            <a:prstDash val="solid"/>
            <a:headEnd type="none" w="sm" len="sm"/>
            <a:tailEnd type="none" w="sm" len="sm"/>
          </a:ln>
        </p:spPr>
      </p:sp>
      <p:sp>
        <p:nvSpPr>
          <p:cNvPr id="58" name="TextBox 58"/>
          <p:cNvSpPr txBox="1"/>
          <p:nvPr/>
        </p:nvSpPr>
        <p:spPr>
          <a:xfrm>
            <a:off x="1905000" y="3314700"/>
            <a:ext cx="6569718" cy="2026196"/>
          </a:xfrm>
          <a:prstGeom prst="rect">
            <a:avLst/>
          </a:prstGeom>
        </p:spPr>
        <p:txBody>
          <a:bodyPr wrap="square" lIns="0" tIns="0" rIns="0" bIns="0" rtlCol="0" anchor="t">
            <a:spAutoFit/>
          </a:bodyPr>
          <a:lstStyle/>
          <a:p>
            <a:pPr algn="ctr">
              <a:lnSpc>
                <a:spcPts val="7900"/>
              </a:lnSpc>
            </a:pPr>
            <a:r>
              <a:rPr lang="en-US" sz="5400" dirty="0">
                <a:solidFill>
                  <a:srgbClr val="FBFDFE"/>
                </a:solidFill>
                <a:latin typeface="League Spartan"/>
              </a:rPr>
              <a:t>Step of implementation </a:t>
            </a:r>
          </a:p>
        </p:txBody>
      </p:sp>
      <p:sp>
        <p:nvSpPr>
          <p:cNvPr id="59" name="TextBox 59"/>
          <p:cNvSpPr txBox="1"/>
          <p:nvPr/>
        </p:nvSpPr>
        <p:spPr>
          <a:xfrm>
            <a:off x="12104287" y="2916324"/>
            <a:ext cx="5441139" cy="462691"/>
          </a:xfrm>
          <a:prstGeom prst="rect">
            <a:avLst/>
          </a:prstGeom>
        </p:spPr>
        <p:txBody>
          <a:bodyPr wrap="square" lIns="0" tIns="0" rIns="0" bIns="0" rtlCol="0" anchor="t">
            <a:spAutoFit/>
          </a:bodyPr>
          <a:lstStyle/>
          <a:p>
            <a:pPr>
              <a:lnSpc>
                <a:spcPts val="3870"/>
              </a:lnSpc>
              <a:spcBef>
                <a:spcPct val="0"/>
              </a:spcBef>
            </a:pPr>
            <a:r>
              <a:rPr lang="en-US" sz="2764" spc="110" dirty="0">
                <a:solidFill>
                  <a:srgbClr val="FBFDFE"/>
                </a:solidFill>
                <a:latin typeface="Montserrat Semi-Bold"/>
              </a:rPr>
              <a:t>Preparing the data</a:t>
            </a:r>
          </a:p>
        </p:txBody>
      </p:sp>
      <p:sp>
        <p:nvSpPr>
          <p:cNvPr id="60" name="TextBox 60"/>
          <p:cNvSpPr txBox="1"/>
          <p:nvPr/>
        </p:nvSpPr>
        <p:spPr>
          <a:xfrm>
            <a:off x="12143050" y="4806320"/>
            <a:ext cx="5968483" cy="962828"/>
          </a:xfrm>
          <a:prstGeom prst="rect">
            <a:avLst/>
          </a:prstGeom>
        </p:spPr>
        <p:txBody>
          <a:bodyPr wrap="square" lIns="0" tIns="0" rIns="0" bIns="0" rtlCol="0" anchor="t">
            <a:spAutoFit/>
          </a:bodyPr>
          <a:lstStyle/>
          <a:p>
            <a:pPr>
              <a:lnSpc>
                <a:spcPts val="3870"/>
              </a:lnSpc>
              <a:spcBef>
                <a:spcPct val="0"/>
              </a:spcBef>
            </a:pPr>
            <a:r>
              <a:rPr lang="en-US" sz="2764" spc="110" dirty="0">
                <a:solidFill>
                  <a:srgbClr val="FBFDFE"/>
                </a:solidFill>
                <a:latin typeface="Montserrat Semi-Bold"/>
              </a:rPr>
              <a:t>Model development &amp; evaluation </a:t>
            </a:r>
          </a:p>
        </p:txBody>
      </p:sp>
      <p:sp>
        <p:nvSpPr>
          <p:cNvPr id="61" name="TextBox 61"/>
          <p:cNvSpPr txBox="1"/>
          <p:nvPr/>
        </p:nvSpPr>
        <p:spPr>
          <a:xfrm>
            <a:off x="12104287" y="6743670"/>
            <a:ext cx="5159251" cy="962828"/>
          </a:xfrm>
          <a:prstGeom prst="rect">
            <a:avLst/>
          </a:prstGeom>
        </p:spPr>
        <p:txBody>
          <a:bodyPr wrap="square" lIns="0" tIns="0" rIns="0" bIns="0" rtlCol="0" anchor="t">
            <a:spAutoFit/>
          </a:bodyPr>
          <a:lstStyle/>
          <a:p>
            <a:pPr>
              <a:lnSpc>
                <a:spcPts val="3870"/>
              </a:lnSpc>
              <a:spcBef>
                <a:spcPct val="0"/>
              </a:spcBef>
            </a:pPr>
            <a:r>
              <a:rPr lang="en-US" sz="2764" spc="110" dirty="0">
                <a:solidFill>
                  <a:srgbClr val="FBFDFE"/>
                </a:solidFill>
                <a:latin typeface="Montserrat Semi-Bold"/>
              </a:rPr>
              <a:t>Model prediction / inference</a:t>
            </a:r>
          </a:p>
        </p:txBody>
      </p:sp>
      <p:sp>
        <p:nvSpPr>
          <p:cNvPr id="65" name="TextBox 50">
            <a:extLst>
              <a:ext uri="{FF2B5EF4-FFF2-40B4-BE49-F238E27FC236}">
                <a16:creationId xmlns:a16="http://schemas.microsoft.com/office/drawing/2014/main" id="{C51A0176-355E-CB65-E722-AD228A0F303C}"/>
              </a:ext>
            </a:extLst>
          </p:cNvPr>
          <p:cNvSpPr txBox="1"/>
          <p:nvPr/>
        </p:nvSpPr>
        <p:spPr>
          <a:xfrm>
            <a:off x="3442938" y="5224107"/>
            <a:ext cx="3416436" cy="454420"/>
          </a:xfrm>
          <a:prstGeom prst="rect">
            <a:avLst/>
          </a:prstGeom>
        </p:spPr>
        <p:txBody>
          <a:bodyPr wrap="square" lIns="0" tIns="0" rIns="0" bIns="0" rtlCol="0" anchor="t">
            <a:spAutoFit/>
          </a:bodyPr>
          <a:lstStyle/>
          <a:p>
            <a:pPr algn="ctr">
              <a:lnSpc>
                <a:spcPts val="3959"/>
              </a:lnSpc>
            </a:pPr>
            <a:r>
              <a:rPr lang="en-US" sz="2199" spc="87" dirty="0">
                <a:solidFill>
                  <a:srgbClr val="FBFDFE"/>
                </a:solidFill>
                <a:latin typeface="Montserrat Semi-Bold"/>
              </a:rPr>
              <a:t>Let’s describe </a:t>
            </a:r>
          </a:p>
        </p:txBody>
      </p:sp>
      <p:pic>
        <p:nvPicPr>
          <p:cNvPr id="66" name="Picture 2">
            <a:extLst>
              <a:ext uri="{FF2B5EF4-FFF2-40B4-BE49-F238E27FC236}">
                <a16:creationId xmlns:a16="http://schemas.microsoft.com/office/drawing/2014/main" id="{D3C42D09-5699-51B8-F315-5D4DF17AD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23833" y="2826049"/>
            <a:ext cx="712985" cy="688355"/>
          </a:xfrm>
          <a:prstGeom prst="rect">
            <a:avLst/>
          </a:prstGeom>
        </p:spPr>
      </p:pic>
      <p:pic>
        <p:nvPicPr>
          <p:cNvPr id="67" name="Picture 3">
            <a:extLst>
              <a:ext uri="{FF2B5EF4-FFF2-40B4-BE49-F238E27FC236}">
                <a16:creationId xmlns:a16="http://schemas.microsoft.com/office/drawing/2014/main" id="{91412401-8150-B098-C337-1443C9D28D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15245" y="4722493"/>
            <a:ext cx="842460" cy="753619"/>
          </a:xfrm>
          <a:prstGeom prst="rect">
            <a:avLst/>
          </a:prstGeom>
        </p:spPr>
      </p:pic>
      <p:pic>
        <p:nvPicPr>
          <p:cNvPr id="68" name="Picture 4">
            <a:extLst>
              <a:ext uri="{FF2B5EF4-FFF2-40B4-BE49-F238E27FC236}">
                <a16:creationId xmlns:a16="http://schemas.microsoft.com/office/drawing/2014/main" id="{27FBF58A-B419-F40C-A943-70D4B87FC9A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82480" y="6726070"/>
            <a:ext cx="707990" cy="530992"/>
          </a:xfrm>
          <a:prstGeom prst="rect">
            <a:avLst/>
          </a:prstGeom>
        </p:spPr>
      </p:pic>
      <p:sp>
        <p:nvSpPr>
          <p:cNvPr id="63" name="TextBox 62">
            <a:extLst>
              <a:ext uri="{FF2B5EF4-FFF2-40B4-BE49-F238E27FC236}">
                <a16:creationId xmlns:a16="http://schemas.microsoft.com/office/drawing/2014/main" id="{7A012F98-7089-D301-8F1F-8866D2938C65}"/>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A535F"/>
        </a:solidFill>
        <a:effectLst/>
      </p:bgPr>
    </p:bg>
    <p:spTree>
      <p:nvGrpSpPr>
        <p:cNvPr id="1" name=""/>
        <p:cNvGrpSpPr/>
        <p:nvPr/>
      </p:nvGrpSpPr>
      <p:grpSpPr>
        <a:xfrm>
          <a:off x="0" y="0"/>
          <a:ext cx="0" cy="0"/>
          <a:chOff x="0" y="0"/>
          <a:chExt cx="0" cy="0"/>
        </a:xfrm>
      </p:grpSpPr>
      <p:grpSp>
        <p:nvGrpSpPr>
          <p:cNvPr id="5" name="Group 5"/>
          <p:cNvGrpSpPr/>
          <p:nvPr/>
        </p:nvGrpSpPr>
        <p:grpSpPr>
          <a:xfrm>
            <a:off x="0" y="2457854"/>
            <a:ext cx="18288000" cy="4952999"/>
            <a:chOff x="0" y="0"/>
            <a:chExt cx="4954048" cy="1451547"/>
          </a:xfrm>
        </p:grpSpPr>
        <p:sp>
          <p:nvSpPr>
            <p:cNvPr id="6" name="Freeform 6"/>
            <p:cNvSpPr/>
            <p:nvPr/>
          </p:nvSpPr>
          <p:spPr>
            <a:xfrm>
              <a:off x="0" y="0"/>
              <a:ext cx="4954048" cy="1451547"/>
            </a:xfrm>
            <a:custGeom>
              <a:avLst/>
              <a:gdLst/>
              <a:ahLst/>
              <a:cxnLst/>
              <a:rect l="l" t="t" r="r" b="b"/>
              <a:pathLst>
                <a:path w="4954048" h="1451547">
                  <a:moveTo>
                    <a:pt x="0" y="0"/>
                  </a:moveTo>
                  <a:lnTo>
                    <a:pt x="4954048" y="0"/>
                  </a:lnTo>
                  <a:lnTo>
                    <a:pt x="4954048" y="1451547"/>
                  </a:lnTo>
                  <a:lnTo>
                    <a:pt x="0" y="1451547"/>
                  </a:lnTo>
                  <a:close/>
                </a:path>
              </a:pathLst>
            </a:custGeom>
            <a:solidFill>
              <a:srgbClr val="FBFDFE"/>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33" name="TextBox 59">
            <a:extLst>
              <a:ext uri="{FF2B5EF4-FFF2-40B4-BE49-F238E27FC236}">
                <a16:creationId xmlns:a16="http://schemas.microsoft.com/office/drawing/2014/main" id="{4AC8D3DD-D16F-1074-7D66-0EF5036D8841}"/>
              </a:ext>
            </a:extLst>
          </p:cNvPr>
          <p:cNvSpPr txBox="1"/>
          <p:nvPr/>
        </p:nvSpPr>
        <p:spPr>
          <a:xfrm>
            <a:off x="5474455" y="1106773"/>
            <a:ext cx="7543800" cy="546240"/>
          </a:xfrm>
          <a:prstGeom prst="rect">
            <a:avLst/>
          </a:prstGeom>
        </p:spPr>
        <p:txBody>
          <a:bodyPr wrap="square" lIns="0" tIns="0" rIns="0" bIns="0" rtlCol="0" anchor="t">
            <a:spAutoFit/>
          </a:bodyPr>
          <a:lstStyle/>
          <a:p>
            <a:pPr>
              <a:lnSpc>
                <a:spcPts val="3870"/>
              </a:lnSpc>
              <a:spcBef>
                <a:spcPct val="0"/>
              </a:spcBef>
            </a:pPr>
            <a:r>
              <a:rPr lang="en-US" sz="5400" spc="110" dirty="0">
                <a:solidFill>
                  <a:srgbClr val="FBFDFE"/>
                </a:solidFill>
                <a:latin typeface="Montserrat Semi-Bold"/>
              </a:rPr>
              <a:t>Preparing the data</a:t>
            </a:r>
          </a:p>
        </p:txBody>
      </p:sp>
      <p:grpSp>
        <p:nvGrpSpPr>
          <p:cNvPr id="34" name="مجموعة 33">
            <a:extLst>
              <a:ext uri="{FF2B5EF4-FFF2-40B4-BE49-F238E27FC236}">
                <a16:creationId xmlns:a16="http://schemas.microsoft.com/office/drawing/2014/main" id="{1390CC7C-8F50-394E-379E-15E54C2541FB}"/>
              </a:ext>
            </a:extLst>
          </p:cNvPr>
          <p:cNvGrpSpPr/>
          <p:nvPr/>
        </p:nvGrpSpPr>
        <p:grpSpPr>
          <a:xfrm>
            <a:off x="289799" y="3630391"/>
            <a:ext cx="17708401" cy="3026217"/>
            <a:chOff x="191099" y="3311294"/>
            <a:chExt cx="17708401" cy="3026217"/>
          </a:xfrm>
        </p:grpSpPr>
        <p:grpSp>
          <p:nvGrpSpPr>
            <p:cNvPr id="35" name="Group 2">
              <a:extLst>
                <a:ext uri="{FF2B5EF4-FFF2-40B4-BE49-F238E27FC236}">
                  <a16:creationId xmlns:a16="http://schemas.microsoft.com/office/drawing/2014/main" id="{8B0F5259-ABD9-83C3-1FF3-5974ABABF833}"/>
                </a:ext>
              </a:extLst>
            </p:cNvPr>
            <p:cNvGrpSpPr/>
            <p:nvPr/>
          </p:nvGrpSpPr>
          <p:grpSpPr>
            <a:xfrm>
              <a:off x="191099" y="3311294"/>
              <a:ext cx="1942501" cy="1942501"/>
              <a:chOff x="0" y="0"/>
              <a:chExt cx="3237501" cy="3237501"/>
            </a:xfrm>
          </p:grpSpPr>
          <p:sp>
            <p:nvSpPr>
              <p:cNvPr id="67" name="Freeform 3">
                <a:extLst>
                  <a:ext uri="{FF2B5EF4-FFF2-40B4-BE49-F238E27FC236}">
                    <a16:creationId xmlns:a16="http://schemas.microsoft.com/office/drawing/2014/main" id="{907F98A8-E568-CB7E-C200-E56F9233FE99}"/>
                  </a:ext>
                </a:extLst>
              </p:cNvPr>
              <p:cNvSpPr/>
              <p:nvPr/>
            </p:nvSpPr>
            <p:spPr>
              <a:xfrm>
                <a:off x="0" y="0"/>
                <a:ext cx="3237501" cy="3135901"/>
              </a:xfrm>
              <a:custGeom>
                <a:avLst/>
                <a:gdLst/>
                <a:ahLst/>
                <a:cxnLst/>
                <a:rect l="l" t="t" r="r" b="b"/>
                <a:pathLst>
                  <a:path w="3237501" h="3135901">
                    <a:moveTo>
                      <a:pt x="0" y="0"/>
                    </a:moveTo>
                    <a:lnTo>
                      <a:pt x="3237501" y="0"/>
                    </a:lnTo>
                    <a:lnTo>
                      <a:pt x="3237501" y="3135901"/>
                    </a:lnTo>
                    <a:lnTo>
                      <a:pt x="0" y="3135901"/>
                    </a:lnTo>
                    <a:close/>
                  </a:path>
                </a:pathLst>
              </a:custGeom>
              <a:solidFill>
                <a:srgbClr val="A0B0B9"/>
              </a:solidFill>
            </p:spPr>
          </p:sp>
          <p:sp>
            <p:nvSpPr>
              <p:cNvPr id="68" name="Freeform 4">
                <a:extLst>
                  <a:ext uri="{FF2B5EF4-FFF2-40B4-BE49-F238E27FC236}">
                    <a16:creationId xmlns:a16="http://schemas.microsoft.com/office/drawing/2014/main" id="{30E7CBB1-BA00-BDCA-2391-B876AD5E3D7C}"/>
                  </a:ext>
                </a:extLst>
              </p:cNvPr>
              <p:cNvSpPr/>
              <p:nvPr/>
            </p:nvSpPr>
            <p:spPr>
              <a:xfrm>
                <a:off x="0" y="0"/>
                <a:ext cx="3237501" cy="3237501"/>
              </a:xfrm>
              <a:custGeom>
                <a:avLst/>
                <a:gdLst/>
                <a:ahLst/>
                <a:cxnLst/>
                <a:rect l="l" t="t" r="r" b="b"/>
                <a:pathLst>
                  <a:path w="3237501" h="3237501">
                    <a:moveTo>
                      <a:pt x="0" y="3135901"/>
                    </a:moveTo>
                    <a:lnTo>
                      <a:pt x="3237501" y="3135901"/>
                    </a:lnTo>
                    <a:lnTo>
                      <a:pt x="3110501" y="3237501"/>
                    </a:lnTo>
                    <a:cubicBezTo>
                      <a:pt x="3110501" y="3237501"/>
                      <a:pt x="2107201" y="3161301"/>
                      <a:pt x="2005601" y="3161301"/>
                    </a:cubicBezTo>
                    <a:lnTo>
                      <a:pt x="1231900" y="3161301"/>
                    </a:lnTo>
                    <a:cubicBezTo>
                      <a:pt x="1130300" y="3161301"/>
                      <a:pt x="127000" y="3237501"/>
                      <a:pt x="127000" y="3237501"/>
                    </a:cubicBezTo>
                    <a:lnTo>
                      <a:pt x="0" y="3135901"/>
                    </a:lnTo>
                    <a:lnTo>
                      <a:pt x="0" y="0"/>
                    </a:lnTo>
                    <a:lnTo>
                      <a:pt x="3237501" y="0"/>
                    </a:lnTo>
                    <a:lnTo>
                      <a:pt x="3237501" y="3135901"/>
                    </a:lnTo>
                    <a:lnTo>
                      <a:pt x="12700" y="3135901"/>
                    </a:lnTo>
                    <a:lnTo>
                      <a:pt x="12700" y="3123201"/>
                    </a:lnTo>
                    <a:lnTo>
                      <a:pt x="3224801" y="3123201"/>
                    </a:lnTo>
                    <a:lnTo>
                      <a:pt x="3224801" y="12700"/>
                    </a:lnTo>
                    <a:lnTo>
                      <a:pt x="12700" y="12700"/>
                    </a:lnTo>
                    <a:lnTo>
                      <a:pt x="12700" y="3135901"/>
                    </a:lnTo>
                  </a:path>
                </a:pathLst>
              </a:custGeom>
              <a:solidFill>
                <a:srgbClr val="F6C7B3">
                  <a:alpha val="9804"/>
                </a:srgbClr>
              </a:solidFill>
            </p:spPr>
          </p:sp>
          <p:sp>
            <p:nvSpPr>
              <p:cNvPr id="69" name="TextBox 5">
                <a:extLst>
                  <a:ext uri="{FF2B5EF4-FFF2-40B4-BE49-F238E27FC236}">
                    <a16:creationId xmlns:a16="http://schemas.microsoft.com/office/drawing/2014/main" id="{CDAD0D43-350D-AF83-C8F0-2FBBBD8A06FD}"/>
                  </a:ext>
                </a:extLst>
              </p:cNvPr>
              <p:cNvSpPr txBox="1"/>
              <p:nvPr/>
            </p:nvSpPr>
            <p:spPr>
              <a:xfrm>
                <a:off x="139700" y="174625"/>
                <a:ext cx="2768600" cy="2530475"/>
              </a:xfrm>
              <a:prstGeom prst="rect">
                <a:avLst/>
              </a:prstGeom>
            </p:spPr>
            <p:txBody>
              <a:bodyPr lIns="50800" tIns="50800" rIns="50800" bIns="50800" rtlCol="0" anchor="t"/>
              <a:lstStyle/>
              <a:p>
                <a:pPr algn="ctr">
                  <a:lnSpc>
                    <a:spcPts val="4620"/>
                  </a:lnSpc>
                </a:pPr>
                <a:r>
                  <a:rPr lang="en-US" sz="3300">
                    <a:solidFill>
                      <a:srgbClr val="000000"/>
                    </a:solidFill>
                    <a:latin typeface="DM Sans"/>
                  </a:rPr>
                  <a:t>Loading the data</a:t>
                </a:r>
              </a:p>
            </p:txBody>
          </p:sp>
        </p:grpSp>
        <p:grpSp>
          <p:nvGrpSpPr>
            <p:cNvPr id="36" name="Group 6">
              <a:extLst>
                <a:ext uri="{FF2B5EF4-FFF2-40B4-BE49-F238E27FC236}">
                  <a16:creationId xmlns:a16="http://schemas.microsoft.com/office/drawing/2014/main" id="{FDB8E79C-99CC-2E43-5882-C87FC7011A8B}"/>
                </a:ext>
              </a:extLst>
            </p:cNvPr>
            <p:cNvGrpSpPr/>
            <p:nvPr/>
          </p:nvGrpSpPr>
          <p:grpSpPr>
            <a:xfrm>
              <a:off x="9677400" y="3311294"/>
              <a:ext cx="1942501" cy="1942501"/>
              <a:chOff x="0" y="0"/>
              <a:chExt cx="3237501" cy="3237501"/>
            </a:xfrm>
          </p:grpSpPr>
          <p:sp>
            <p:nvSpPr>
              <p:cNvPr id="64" name="Freeform 7">
                <a:extLst>
                  <a:ext uri="{FF2B5EF4-FFF2-40B4-BE49-F238E27FC236}">
                    <a16:creationId xmlns:a16="http://schemas.microsoft.com/office/drawing/2014/main" id="{A261CF11-DC43-F08E-A754-1D1311FA02F8}"/>
                  </a:ext>
                </a:extLst>
              </p:cNvPr>
              <p:cNvSpPr/>
              <p:nvPr/>
            </p:nvSpPr>
            <p:spPr>
              <a:xfrm>
                <a:off x="0" y="0"/>
                <a:ext cx="3237501" cy="3135901"/>
              </a:xfrm>
              <a:custGeom>
                <a:avLst/>
                <a:gdLst/>
                <a:ahLst/>
                <a:cxnLst/>
                <a:rect l="l" t="t" r="r" b="b"/>
                <a:pathLst>
                  <a:path w="3237501" h="3135901">
                    <a:moveTo>
                      <a:pt x="0" y="0"/>
                    </a:moveTo>
                    <a:lnTo>
                      <a:pt x="3237501" y="0"/>
                    </a:lnTo>
                    <a:lnTo>
                      <a:pt x="3237501" y="3135901"/>
                    </a:lnTo>
                    <a:lnTo>
                      <a:pt x="0" y="3135901"/>
                    </a:lnTo>
                    <a:close/>
                  </a:path>
                </a:pathLst>
              </a:custGeom>
              <a:solidFill>
                <a:srgbClr val="78A2CC"/>
              </a:solidFill>
            </p:spPr>
          </p:sp>
          <p:sp>
            <p:nvSpPr>
              <p:cNvPr id="65" name="Freeform 8">
                <a:extLst>
                  <a:ext uri="{FF2B5EF4-FFF2-40B4-BE49-F238E27FC236}">
                    <a16:creationId xmlns:a16="http://schemas.microsoft.com/office/drawing/2014/main" id="{58075AD1-8347-3CD3-5617-F3525395CB85}"/>
                  </a:ext>
                </a:extLst>
              </p:cNvPr>
              <p:cNvSpPr/>
              <p:nvPr/>
            </p:nvSpPr>
            <p:spPr>
              <a:xfrm>
                <a:off x="0" y="0"/>
                <a:ext cx="3237501" cy="3237501"/>
              </a:xfrm>
              <a:custGeom>
                <a:avLst/>
                <a:gdLst/>
                <a:ahLst/>
                <a:cxnLst/>
                <a:rect l="l" t="t" r="r" b="b"/>
                <a:pathLst>
                  <a:path w="3237501" h="3237501">
                    <a:moveTo>
                      <a:pt x="0" y="3135901"/>
                    </a:moveTo>
                    <a:lnTo>
                      <a:pt x="3237501" y="3135901"/>
                    </a:lnTo>
                    <a:lnTo>
                      <a:pt x="3110501" y="3237501"/>
                    </a:lnTo>
                    <a:cubicBezTo>
                      <a:pt x="3110501" y="3237501"/>
                      <a:pt x="2107201" y="3161301"/>
                      <a:pt x="2005601" y="3161301"/>
                    </a:cubicBezTo>
                    <a:lnTo>
                      <a:pt x="1231900" y="3161301"/>
                    </a:lnTo>
                    <a:cubicBezTo>
                      <a:pt x="1130300" y="3161301"/>
                      <a:pt x="127000" y="3237501"/>
                      <a:pt x="127000" y="3237501"/>
                    </a:cubicBezTo>
                    <a:lnTo>
                      <a:pt x="0" y="3135901"/>
                    </a:lnTo>
                    <a:lnTo>
                      <a:pt x="0" y="0"/>
                    </a:lnTo>
                    <a:lnTo>
                      <a:pt x="3237501" y="0"/>
                    </a:lnTo>
                    <a:lnTo>
                      <a:pt x="3237501" y="3135901"/>
                    </a:lnTo>
                    <a:lnTo>
                      <a:pt x="12700" y="3135901"/>
                    </a:lnTo>
                    <a:lnTo>
                      <a:pt x="12700" y="3123201"/>
                    </a:lnTo>
                    <a:lnTo>
                      <a:pt x="3224801" y="3123201"/>
                    </a:lnTo>
                    <a:lnTo>
                      <a:pt x="3224801" y="12700"/>
                    </a:lnTo>
                    <a:lnTo>
                      <a:pt x="12700" y="12700"/>
                    </a:lnTo>
                    <a:lnTo>
                      <a:pt x="12700" y="3135901"/>
                    </a:lnTo>
                  </a:path>
                </a:pathLst>
              </a:custGeom>
              <a:solidFill>
                <a:srgbClr val="F6C7B3">
                  <a:alpha val="9804"/>
                </a:srgbClr>
              </a:solidFill>
            </p:spPr>
          </p:sp>
          <p:sp>
            <p:nvSpPr>
              <p:cNvPr id="66" name="TextBox 9">
                <a:extLst>
                  <a:ext uri="{FF2B5EF4-FFF2-40B4-BE49-F238E27FC236}">
                    <a16:creationId xmlns:a16="http://schemas.microsoft.com/office/drawing/2014/main" id="{8991908D-F136-74AF-F7DF-ABABF06BD0D5}"/>
                  </a:ext>
                </a:extLst>
              </p:cNvPr>
              <p:cNvSpPr txBox="1"/>
              <p:nvPr/>
            </p:nvSpPr>
            <p:spPr>
              <a:xfrm>
                <a:off x="139700" y="174625"/>
                <a:ext cx="2768600" cy="2530475"/>
              </a:xfrm>
              <a:prstGeom prst="rect">
                <a:avLst/>
              </a:prstGeom>
            </p:spPr>
            <p:txBody>
              <a:bodyPr lIns="50800" tIns="50800" rIns="50800" bIns="50800" rtlCol="0" anchor="t"/>
              <a:lstStyle/>
              <a:p>
                <a:pPr algn="ctr">
                  <a:lnSpc>
                    <a:spcPts val="4620"/>
                  </a:lnSpc>
                </a:pPr>
                <a:r>
                  <a:rPr lang="en-US" sz="3300">
                    <a:solidFill>
                      <a:srgbClr val="FFFFFF"/>
                    </a:solidFill>
                    <a:latin typeface="DM Sans"/>
                  </a:rPr>
                  <a:t>merge data</a:t>
                </a:r>
              </a:p>
            </p:txBody>
          </p:sp>
        </p:grpSp>
        <p:grpSp>
          <p:nvGrpSpPr>
            <p:cNvPr id="37" name="Group 10">
              <a:extLst>
                <a:ext uri="{FF2B5EF4-FFF2-40B4-BE49-F238E27FC236}">
                  <a16:creationId xmlns:a16="http://schemas.microsoft.com/office/drawing/2014/main" id="{215D257F-A2FE-FCEE-DEFC-79B85746246C}"/>
                </a:ext>
              </a:extLst>
            </p:cNvPr>
            <p:cNvGrpSpPr/>
            <p:nvPr/>
          </p:nvGrpSpPr>
          <p:grpSpPr>
            <a:xfrm>
              <a:off x="12725400" y="3311294"/>
              <a:ext cx="1942501" cy="1942501"/>
              <a:chOff x="0" y="0"/>
              <a:chExt cx="3237501" cy="3237501"/>
            </a:xfrm>
          </p:grpSpPr>
          <p:sp>
            <p:nvSpPr>
              <p:cNvPr id="61" name="Freeform 11">
                <a:extLst>
                  <a:ext uri="{FF2B5EF4-FFF2-40B4-BE49-F238E27FC236}">
                    <a16:creationId xmlns:a16="http://schemas.microsoft.com/office/drawing/2014/main" id="{700C2258-0AAB-E63A-5687-1093991F2358}"/>
                  </a:ext>
                </a:extLst>
              </p:cNvPr>
              <p:cNvSpPr/>
              <p:nvPr/>
            </p:nvSpPr>
            <p:spPr>
              <a:xfrm>
                <a:off x="0" y="0"/>
                <a:ext cx="3237501" cy="3135901"/>
              </a:xfrm>
              <a:custGeom>
                <a:avLst/>
                <a:gdLst/>
                <a:ahLst/>
                <a:cxnLst/>
                <a:rect l="l" t="t" r="r" b="b"/>
                <a:pathLst>
                  <a:path w="3237501" h="3135901">
                    <a:moveTo>
                      <a:pt x="0" y="0"/>
                    </a:moveTo>
                    <a:lnTo>
                      <a:pt x="3237501" y="0"/>
                    </a:lnTo>
                    <a:lnTo>
                      <a:pt x="3237501" y="3135901"/>
                    </a:lnTo>
                    <a:lnTo>
                      <a:pt x="0" y="3135901"/>
                    </a:lnTo>
                    <a:close/>
                  </a:path>
                </a:pathLst>
              </a:custGeom>
              <a:solidFill>
                <a:srgbClr val="A0B0B9"/>
              </a:solidFill>
            </p:spPr>
          </p:sp>
          <p:sp>
            <p:nvSpPr>
              <p:cNvPr id="62" name="Freeform 12">
                <a:extLst>
                  <a:ext uri="{FF2B5EF4-FFF2-40B4-BE49-F238E27FC236}">
                    <a16:creationId xmlns:a16="http://schemas.microsoft.com/office/drawing/2014/main" id="{6641B86D-9A2A-DE74-064A-A017F74D29D0}"/>
                  </a:ext>
                </a:extLst>
              </p:cNvPr>
              <p:cNvSpPr/>
              <p:nvPr/>
            </p:nvSpPr>
            <p:spPr>
              <a:xfrm>
                <a:off x="0" y="0"/>
                <a:ext cx="3237501" cy="3237501"/>
              </a:xfrm>
              <a:custGeom>
                <a:avLst/>
                <a:gdLst/>
                <a:ahLst/>
                <a:cxnLst/>
                <a:rect l="l" t="t" r="r" b="b"/>
                <a:pathLst>
                  <a:path w="3237501" h="3237501">
                    <a:moveTo>
                      <a:pt x="0" y="3135901"/>
                    </a:moveTo>
                    <a:lnTo>
                      <a:pt x="3237501" y="3135901"/>
                    </a:lnTo>
                    <a:lnTo>
                      <a:pt x="3110501" y="3237501"/>
                    </a:lnTo>
                    <a:cubicBezTo>
                      <a:pt x="3110501" y="3237501"/>
                      <a:pt x="2107201" y="3161301"/>
                      <a:pt x="2005601" y="3161301"/>
                    </a:cubicBezTo>
                    <a:lnTo>
                      <a:pt x="1231900" y="3161301"/>
                    </a:lnTo>
                    <a:cubicBezTo>
                      <a:pt x="1130300" y="3161301"/>
                      <a:pt x="127000" y="3237501"/>
                      <a:pt x="127000" y="3237501"/>
                    </a:cubicBezTo>
                    <a:lnTo>
                      <a:pt x="0" y="3135901"/>
                    </a:lnTo>
                    <a:lnTo>
                      <a:pt x="0" y="0"/>
                    </a:lnTo>
                    <a:lnTo>
                      <a:pt x="3237501" y="0"/>
                    </a:lnTo>
                    <a:lnTo>
                      <a:pt x="3237501" y="3135901"/>
                    </a:lnTo>
                    <a:lnTo>
                      <a:pt x="12700" y="3135901"/>
                    </a:lnTo>
                    <a:lnTo>
                      <a:pt x="12700" y="3123201"/>
                    </a:lnTo>
                    <a:lnTo>
                      <a:pt x="3224801" y="3123201"/>
                    </a:lnTo>
                    <a:lnTo>
                      <a:pt x="3224801" y="12700"/>
                    </a:lnTo>
                    <a:lnTo>
                      <a:pt x="12700" y="12700"/>
                    </a:lnTo>
                    <a:lnTo>
                      <a:pt x="12700" y="3135901"/>
                    </a:lnTo>
                  </a:path>
                </a:pathLst>
              </a:custGeom>
              <a:solidFill>
                <a:srgbClr val="F6C7B3">
                  <a:alpha val="9804"/>
                </a:srgbClr>
              </a:solidFill>
            </p:spPr>
          </p:sp>
          <p:sp>
            <p:nvSpPr>
              <p:cNvPr id="63" name="TextBox 13">
                <a:extLst>
                  <a:ext uri="{FF2B5EF4-FFF2-40B4-BE49-F238E27FC236}">
                    <a16:creationId xmlns:a16="http://schemas.microsoft.com/office/drawing/2014/main" id="{1B81492C-7909-D2B0-369E-20D5D21E53EE}"/>
                  </a:ext>
                </a:extLst>
              </p:cNvPr>
              <p:cNvSpPr txBox="1"/>
              <p:nvPr/>
            </p:nvSpPr>
            <p:spPr>
              <a:xfrm>
                <a:off x="36378" y="174625"/>
                <a:ext cx="3097801" cy="2530474"/>
              </a:xfrm>
              <a:prstGeom prst="rect">
                <a:avLst/>
              </a:prstGeom>
            </p:spPr>
            <p:txBody>
              <a:bodyPr lIns="50800" tIns="50800" rIns="50800" bIns="50800" rtlCol="0" anchor="t"/>
              <a:lstStyle/>
              <a:p>
                <a:pPr algn="ctr">
                  <a:lnSpc>
                    <a:spcPts val="4620"/>
                  </a:lnSpc>
                </a:pPr>
                <a:r>
                  <a:rPr lang="en-US" sz="3300">
                    <a:solidFill>
                      <a:srgbClr val="000000"/>
                    </a:solidFill>
                    <a:latin typeface="DM Sans"/>
                  </a:rPr>
                  <a:t>splitting the data</a:t>
                </a:r>
              </a:p>
            </p:txBody>
          </p:sp>
        </p:grpSp>
        <p:grpSp>
          <p:nvGrpSpPr>
            <p:cNvPr id="38" name="Group 14">
              <a:extLst>
                <a:ext uri="{FF2B5EF4-FFF2-40B4-BE49-F238E27FC236}">
                  <a16:creationId xmlns:a16="http://schemas.microsoft.com/office/drawing/2014/main" id="{EE3FB54A-862F-49B2-955C-4942469885E6}"/>
                </a:ext>
              </a:extLst>
            </p:cNvPr>
            <p:cNvGrpSpPr/>
            <p:nvPr/>
          </p:nvGrpSpPr>
          <p:grpSpPr>
            <a:xfrm>
              <a:off x="15849600" y="3311294"/>
              <a:ext cx="2049900" cy="1942501"/>
              <a:chOff x="0" y="0"/>
              <a:chExt cx="3416500" cy="3237501"/>
            </a:xfrm>
          </p:grpSpPr>
          <p:sp>
            <p:nvSpPr>
              <p:cNvPr id="58" name="Freeform 15">
                <a:extLst>
                  <a:ext uri="{FF2B5EF4-FFF2-40B4-BE49-F238E27FC236}">
                    <a16:creationId xmlns:a16="http://schemas.microsoft.com/office/drawing/2014/main" id="{7ADEE035-2F75-585E-EBF9-86978F645A23}"/>
                  </a:ext>
                </a:extLst>
              </p:cNvPr>
              <p:cNvSpPr/>
              <p:nvPr/>
            </p:nvSpPr>
            <p:spPr>
              <a:xfrm>
                <a:off x="0" y="0"/>
                <a:ext cx="3416500" cy="3135901"/>
              </a:xfrm>
              <a:custGeom>
                <a:avLst/>
                <a:gdLst/>
                <a:ahLst/>
                <a:cxnLst/>
                <a:rect l="l" t="t" r="r" b="b"/>
                <a:pathLst>
                  <a:path w="3416500" h="3135901">
                    <a:moveTo>
                      <a:pt x="0" y="0"/>
                    </a:moveTo>
                    <a:lnTo>
                      <a:pt x="3416500" y="0"/>
                    </a:lnTo>
                    <a:lnTo>
                      <a:pt x="3416500" y="3135901"/>
                    </a:lnTo>
                    <a:lnTo>
                      <a:pt x="0" y="3135901"/>
                    </a:lnTo>
                    <a:close/>
                  </a:path>
                </a:pathLst>
              </a:custGeom>
              <a:solidFill>
                <a:srgbClr val="78A2CC"/>
              </a:solidFill>
            </p:spPr>
          </p:sp>
          <p:sp>
            <p:nvSpPr>
              <p:cNvPr id="59" name="Freeform 16">
                <a:extLst>
                  <a:ext uri="{FF2B5EF4-FFF2-40B4-BE49-F238E27FC236}">
                    <a16:creationId xmlns:a16="http://schemas.microsoft.com/office/drawing/2014/main" id="{2B5808EA-F0C4-7796-26E8-2A8AB15455FB}"/>
                  </a:ext>
                </a:extLst>
              </p:cNvPr>
              <p:cNvSpPr/>
              <p:nvPr/>
            </p:nvSpPr>
            <p:spPr>
              <a:xfrm>
                <a:off x="0" y="0"/>
                <a:ext cx="3416500" cy="3237501"/>
              </a:xfrm>
              <a:custGeom>
                <a:avLst/>
                <a:gdLst/>
                <a:ahLst/>
                <a:cxnLst/>
                <a:rect l="l" t="t" r="r" b="b"/>
                <a:pathLst>
                  <a:path w="3416500" h="3237501">
                    <a:moveTo>
                      <a:pt x="0" y="3135901"/>
                    </a:moveTo>
                    <a:lnTo>
                      <a:pt x="3416500" y="3135901"/>
                    </a:lnTo>
                    <a:lnTo>
                      <a:pt x="3289500" y="3237501"/>
                    </a:lnTo>
                    <a:cubicBezTo>
                      <a:pt x="3289500" y="3237501"/>
                      <a:pt x="2286200" y="3161301"/>
                      <a:pt x="2184600" y="3161301"/>
                    </a:cubicBezTo>
                    <a:lnTo>
                      <a:pt x="1231900" y="3161301"/>
                    </a:lnTo>
                    <a:cubicBezTo>
                      <a:pt x="1130300" y="3161301"/>
                      <a:pt x="127000" y="3237501"/>
                      <a:pt x="127000" y="3237501"/>
                    </a:cubicBezTo>
                    <a:lnTo>
                      <a:pt x="0" y="3135901"/>
                    </a:lnTo>
                    <a:lnTo>
                      <a:pt x="0" y="0"/>
                    </a:lnTo>
                    <a:lnTo>
                      <a:pt x="3416500" y="0"/>
                    </a:lnTo>
                    <a:lnTo>
                      <a:pt x="3416500" y="3135901"/>
                    </a:lnTo>
                    <a:lnTo>
                      <a:pt x="12700" y="3135901"/>
                    </a:lnTo>
                    <a:lnTo>
                      <a:pt x="12700" y="3123201"/>
                    </a:lnTo>
                    <a:lnTo>
                      <a:pt x="3403800" y="3123201"/>
                    </a:lnTo>
                    <a:lnTo>
                      <a:pt x="3403800" y="12700"/>
                    </a:lnTo>
                    <a:lnTo>
                      <a:pt x="12700" y="12700"/>
                    </a:lnTo>
                    <a:lnTo>
                      <a:pt x="12700" y="3135901"/>
                    </a:lnTo>
                  </a:path>
                </a:pathLst>
              </a:custGeom>
              <a:solidFill>
                <a:srgbClr val="F6C7B3">
                  <a:alpha val="9804"/>
                </a:srgbClr>
              </a:solidFill>
            </p:spPr>
          </p:sp>
          <p:sp>
            <p:nvSpPr>
              <p:cNvPr id="60" name="TextBox 17">
                <a:extLst>
                  <a:ext uri="{FF2B5EF4-FFF2-40B4-BE49-F238E27FC236}">
                    <a16:creationId xmlns:a16="http://schemas.microsoft.com/office/drawing/2014/main" id="{8BC56A6F-1959-C637-B6CA-F09D7AD1A13D}"/>
                  </a:ext>
                </a:extLst>
              </p:cNvPr>
              <p:cNvSpPr txBox="1"/>
              <p:nvPr/>
            </p:nvSpPr>
            <p:spPr>
              <a:xfrm>
                <a:off x="139698" y="174625"/>
                <a:ext cx="3089225" cy="2530474"/>
              </a:xfrm>
              <a:prstGeom prst="rect">
                <a:avLst/>
              </a:prstGeom>
            </p:spPr>
            <p:txBody>
              <a:bodyPr lIns="50800" tIns="50800" rIns="50800" bIns="50800" rtlCol="0" anchor="t"/>
              <a:lstStyle/>
              <a:p>
                <a:pPr algn="ctr">
                  <a:lnSpc>
                    <a:spcPts val="4619"/>
                  </a:lnSpc>
                </a:pPr>
                <a:r>
                  <a:rPr lang="en-US" sz="3299">
                    <a:solidFill>
                      <a:srgbClr val="FFFFFF"/>
                    </a:solidFill>
                    <a:latin typeface="DM Sans"/>
                  </a:rPr>
                  <a:t>Tokenize the data </a:t>
                </a:r>
              </a:p>
            </p:txBody>
          </p:sp>
        </p:grpSp>
        <p:grpSp>
          <p:nvGrpSpPr>
            <p:cNvPr id="39" name="Group 18">
              <a:extLst>
                <a:ext uri="{FF2B5EF4-FFF2-40B4-BE49-F238E27FC236}">
                  <a16:creationId xmlns:a16="http://schemas.microsoft.com/office/drawing/2014/main" id="{586C698F-4862-3FD6-1618-970646684F8C}"/>
                </a:ext>
              </a:extLst>
            </p:cNvPr>
            <p:cNvGrpSpPr/>
            <p:nvPr/>
          </p:nvGrpSpPr>
          <p:grpSpPr>
            <a:xfrm>
              <a:off x="6324600" y="3311294"/>
              <a:ext cx="2377200" cy="1942501"/>
              <a:chOff x="0" y="0"/>
              <a:chExt cx="3961999" cy="3237501"/>
            </a:xfrm>
          </p:grpSpPr>
          <p:sp>
            <p:nvSpPr>
              <p:cNvPr id="55" name="Freeform 19">
                <a:extLst>
                  <a:ext uri="{FF2B5EF4-FFF2-40B4-BE49-F238E27FC236}">
                    <a16:creationId xmlns:a16="http://schemas.microsoft.com/office/drawing/2014/main" id="{EDCE09B2-A5F9-CAA4-EBBF-36FD8D0E1B6E}"/>
                  </a:ext>
                </a:extLst>
              </p:cNvPr>
              <p:cNvSpPr/>
              <p:nvPr/>
            </p:nvSpPr>
            <p:spPr>
              <a:xfrm>
                <a:off x="0" y="0"/>
                <a:ext cx="3949299" cy="3135901"/>
              </a:xfrm>
              <a:custGeom>
                <a:avLst/>
                <a:gdLst/>
                <a:ahLst/>
                <a:cxnLst/>
                <a:rect l="l" t="t" r="r" b="b"/>
                <a:pathLst>
                  <a:path w="3237501" h="3135901">
                    <a:moveTo>
                      <a:pt x="0" y="0"/>
                    </a:moveTo>
                    <a:lnTo>
                      <a:pt x="3237501" y="0"/>
                    </a:lnTo>
                    <a:lnTo>
                      <a:pt x="3237501" y="3135901"/>
                    </a:lnTo>
                    <a:lnTo>
                      <a:pt x="0" y="3135901"/>
                    </a:lnTo>
                    <a:close/>
                  </a:path>
                </a:pathLst>
              </a:custGeom>
              <a:solidFill>
                <a:srgbClr val="A0B0B9"/>
              </a:solidFill>
            </p:spPr>
          </p:sp>
          <p:sp>
            <p:nvSpPr>
              <p:cNvPr id="56" name="Freeform 20">
                <a:extLst>
                  <a:ext uri="{FF2B5EF4-FFF2-40B4-BE49-F238E27FC236}">
                    <a16:creationId xmlns:a16="http://schemas.microsoft.com/office/drawing/2014/main" id="{6E9ABA47-853A-B1EF-4A9D-19A07816BF42}"/>
                  </a:ext>
                </a:extLst>
              </p:cNvPr>
              <p:cNvSpPr/>
              <p:nvPr/>
            </p:nvSpPr>
            <p:spPr>
              <a:xfrm>
                <a:off x="0" y="0"/>
                <a:ext cx="3237501" cy="3237501"/>
              </a:xfrm>
              <a:custGeom>
                <a:avLst/>
                <a:gdLst/>
                <a:ahLst/>
                <a:cxnLst/>
                <a:rect l="l" t="t" r="r" b="b"/>
                <a:pathLst>
                  <a:path w="3237501" h="3237501">
                    <a:moveTo>
                      <a:pt x="0" y="3135901"/>
                    </a:moveTo>
                    <a:lnTo>
                      <a:pt x="3237501" y="3135901"/>
                    </a:lnTo>
                    <a:lnTo>
                      <a:pt x="3110501" y="3237501"/>
                    </a:lnTo>
                    <a:cubicBezTo>
                      <a:pt x="3110501" y="3237501"/>
                      <a:pt x="2107201" y="3161301"/>
                      <a:pt x="2005601" y="3161301"/>
                    </a:cubicBezTo>
                    <a:lnTo>
                      <a:pt x="1231900" y="3161301"/>
                    </a:lnTo>
                    <a:cubicBezTo>
                      <a:pt x="1130300" y="3161301"/>
                      <a:pt x="127000" y="3237501"/>
                      <a:pt x="127000" y="3237501"/>
                    </a:cubicBezTo>
                    <a:lnTo>
                      <a:pt x="0" y="3135901"/>
                    </a:lnTo>
                    <a:lnTo>
                      <a:pt x="0" y="0"/>
                    </a:lnTo>
                    <a:lnTo>
                      <a:pt x="3237501" y="0"/>
                    </a:lnTo>
                    <a:lnTo>
                      <a:pt x="3237501" y="3135901"/>
                    </a:lnTo>
                    <a:lnTo>
                      <a:pt x="12700" y="3135901"/>
                    </a:lnTo>
                    <a:lnTo>
                      <a:pt x="12700" y="3123201"/>
                    </a:lnTo>
                    <a:lnTo>
                      <a:pt x="3224801" y="3123201"/>
                    </a:lnTo>
                    <a:lnTo>
                      <a:pt x="3224801" y="12700"/>
                    </a:lnTo>
                    <a:lnTo>
                      <a:pt x="12700" y="12700"/>
                    </a:lnTo>
                    <a:lnTo>
                      <a:pt x="12700" y="3135901"/>
                    </a:lnTo>
                  </a:path>
                </a:pathLst>
              </a:custGeom>
              <a:solidFill>
                <a:srgbClr val="F6C7B3">
                  <a:alpha val="9804"/>
                </a:srgbClr>
              </a:solidFill>
            </p:spPr>
          </p:sp>
          <p:sp>
            <p:nvSpPr>
              <p:cNvPr id="57" name="TextBox 21">
                <a:extLst>
                  <a:ext uri="{FF2B5EF4-FFF2-40B4-BE49-F238E27FC236}">
                    <a16:creationId xmlns:a16="http://schemas.microsoft.com/office/drawing/2014/main" id="{60A9547A-ED28-1579-171D-0AD3DEA5A11B}"/>
                  </a:ext>
                </a:extLst>
              </p:cNvPr>
              <p:cNvSpPr txBox="1"/>
              <p:nvPr/>
            </p:nvSpPr>
            <p:spPr>
              <a:xfrm>
                <a:off x="12700" y="174625"/>
                <a:ext cx="3949299" cy="2530474"/>
              </a:xfrm>
              <a:prstGeom prst="rect">
                <a:avLst/>
              </a:prstGeom>
            </p:spPr>
            <p:txBody>
              <a:bodyPr lIns="50800" tIns="50800" rIns="50800" bIns="50800" rtlCol="0" anchor="t"/>
              <a:lstStyle/>
              <a:p>
                <a:pPr algn="ctr">
                  <a:lnSpc>
                    <a:spcPts val="4620"/>
                  </a:lnSpc>
                </a:pPr>
                <a:r>
                  <a:rPr lang="en-US" sz="3300">
                    <a:solidFill>
                      <a:srgbClr val="000000"/>
                    </a:solidFill>
                    <a:latin typeface="DM Sans"/>
                  </a:rPr>
                  <a:t>preprocess data </a:t>
                </a:r>
              </a:p>
            </p:txBody>
          </p:sp>
        </p:grpSp>
        <p:grpSp>
          <p:nvGrpSpPr>
            <p:cNvPr id="40" name="Group 22">
              <a:extLst>
                <a:ext uri="{FF2B5EF4-FFF2-40B4-BE49-F238E27FC236}">
                  <a16:creationId xmlns:a16="http://schemas.microsoft.com/office/drawing/2014/main" id="{CE8E7BF1-411D-F05E-DCAA-C5AE24ECA8A6}"/>
                </a:ext>
              </a:extLst>
            </p:cNvPr>
            <p:cNvGrpSpPr/>
            <p:nvPr/>
          </p:nvGrpSpPr>
          <p:grpSpPr>
            <a:xfrm>
              <a:off x="3124200" y="3351970"/>
              <a:ext cx="2251555" cy="1942501"/>
              <a:chOff x="0" y="0"/>
              <a:chExt cx="3752591" cy="3237501"/>
            </a:xfrm>
          </p:grpSpPr>
          <p:sp>
            <p:nvSpPr>
              <p:cNvPr id="52" name="Freeform 23">
                <a:extLst>
                  <a:ext uri="{FF2B5EF4-FFF2-40B4-BE49-F238E27FC236}">
                    <a16:creationId xmlns:a16="http://schemas.microsoft.com/office/drawing/2014/main" id="{81E70179-B554-DC80-6F33-CC18C89B8702}"/>
                  </a:ext>
                </a:extLst>
              </p:cNvPr>
              <p:cNvSpPr/>
              <p:nvPr/>
            </p:nvSpPr>
            <p:spPr>
              <a:xfrm>
                <a:off x="0" y="0"/>
                <a:ext cx="3752591" cy="3135901"/>
              </a:xfrm>
              <a:custGeom>
                <a:avLst/>
                <a:gdLst/>
                <a:ahLst/>
                <a:cxnLst/>
                <a:rect l="l" t="t" r="r" b="b"/>
                <a:pathLst>
                  <a:path w="3752591" h="3135901">
                    <a:moveTo>
                      <a:pt x="0" y="0"/>
                    </a:moveTo>
                    <a:lnTo>
                      <a:pt x="3752591" y="0"/>
                    </a:lnTo>
                    <a:lnTo>
                      <a:pt x="3752591" y="3135901"/>
                    </a:lnTo>
                    <a:lnTo>
                      <a:pt x="0" y="3135901"/>
                    </a:lnTo>
                    <a:close/>
                  </a:path>
                </a:pathLst>
              </a:custGeom>
              <a:solidFill>
                <a:srgbClr val="78A2CC"/>
              </a:solidFill>
            </p:spPr>
          </p:sp>
          <p:sp>
            <p:nvSpPr>
              <p:cNvPr id="53" name="Freeform 24">
                <a:extLst>
                  <a:ext uri="{FF2B5EF4-FFF2-40B4-BE49-F238E27FC236}">
                    <a16:creationId xmlns:a16="http://schemas.microsoft.com/office/drawing/2014/main" id="{8BBA3573-D746-6A80-D038-0F4B59332E0B}"/>
                  </a:ext>
                </a:extLst>
              </p:cNvPr>
              <p:cNvSpPr/>
              <p:nvPr/>
            </p:nvSpPr>
            <p:spPr>
              <a:xfrm>
                <a:off x="0" y="0"/>
                <a:ext cx="3752591" cy="3237501"/>
              </a:xfrm>
              <a:custGeom>
                <a:avLst/>
                <a:gdLst/>
                <a:ahLst/>
                <a:cxnLst/>
                <a:rect l="l" t="t" r="r" b="b"/>
                <a:pathLst>
                  <a:path w="3752591" h="3237501">
                    <a:moveTo>
                      <a:pt x="0" y="3135901"/>
                    </a:moveTo>
                    <a:lnTo>
                      <a:pt x="3752591" y="3135901"/>
                    </a:lnTo>
                    <a:lnTo>
                      <a:pt x="3625591" y="3237501"/>
                    </a:lnTo>
                    <a:cubicBezTo>
                      <a:pt x="3625591" y="3237501"/>
                      <a:pt x="2622291" y="3161301"/>
                      <a:pt x="2520691" y="3161301"/>
                    </a:cubicBezTo>
                    <a:lnTo>
                      <a:pt x="1231900" y="3161301"/>
                    </a:lnTo>
                    <a:cubicBezTo>
                      <a:pt x="1130300" y="3161301"/>
                      <a:pt x="127000" y="3237501"/>
                      <a:pt x="127000" y="3237501"/>
                    </a:cubicBezTo>
                    <a:lnTo>
                      <a:pt x="0" y="3135901"/>
                    </a:lnTo>
                    <a:lnTo>
                      <a:pt x="0" y="0"/>
                    </a:lnTo>
                    <a:lnTo>
                      <a:pt x="3752591" y="0"/>
                    </a:lnTo>
                    <a:lnTo>
                      <a:pt x="3752591" y="3135901"/>
                    </a:lnTo>
                    <a:lnTo>
                      <a:pt x="12700" y="3135901"/>
                    </a:lnTo>
                    <a:lnTo>
                      <a:pt x="12700" y="3123201"/>
                    </a:lnTo>
                    <a:lnTo>
                      <a:pt x="3739891" y="3123201"/>
                    </a:lnTo>
                    <a:lnTo>
                      <a:pt x="3739891" y="12700"/>
                    </a:lnTo>
                    <a:lnTo>
                      <a:pt x="12700" y="12700"/>
                    </a:lnTo>
                    <a:lnTo>
                      <a:pt x="12700" y="3135901"/>
                    </a:lnTo>
                  </a:path>
                </a:pathLst>
              </a:custGeom>
              <a:solidFill>
                <a:srgbClr val="F6C7B3">
                  <a:alpha val="9804"/>
                </a:srgbClr>
              </a:solidFill>
            </p:spPr>
          </p:sp>
          <p:sp>
            <p:nvSpPr>
              <p:cNvPr id="54" name="TextBox 25">
                <a:extLst>
                  <a:ext uri="{FF2B5EF4-FFF2-40B4-BE49-F238E27FC236}">
                    <a16:creationId xmlns:a16="http://schemas.microsoft.com/office/drawing/2014/main" id="{E89B7977-F20B-0128-970A-4D4CBC4949F6}"/>
                  </a:ext>
                </a:extLst>
              </p:cNvPr>
              <p:cNvSpPr txBox="1"/>
              <p:nvPr/>
            </p:nvSpPr>
            <p:spPr>
              <a:xfrm>
                <a:off x="139700" y="174625"/>
                <a:ext cx="3388399" cy="2530474"/>
              </a:xfrm>
              <a:prstGeom prst="rect">
                <a:avLst/>
              </a:prstGeom>
            </p:spPr>
            <p:txBody>
              <a:bodyPr lIns="50800" tIns="50800" rIns="50800" bIns="50800" rtlCol="0" anchor="t"/>
              <a:lstStyle/>
              <a:p>
                <a:pPr algn="ctr">
                  <a:lnSpc>
                    <a:spcPts val="4620"/>
                  </a:lnSpc>
                </a:pPr>
                <a:r>
                  <a:rPr lang="en-US" sz="3300">
                    <a:solidFill>
                      <a:srgbClr val="FFFFFF"/>
                    </a:solidFill>
                    <a:latin typeface="DM Sans"/>
                  </a:rPr>
                  <a:t>Exploring the data </a:t>
                </a:r>
              </a:p>
            </p:txBody>
          </p:sp>
        </p:grpSp>
        <p:pic>
          <p:nvPicPr>
            <p:cNvPr id="41" name="Picture 26">
              <a:extLst>
                <a:ext uri="{FF2B5EF4-FFF2-40B4-BE49-F238E27FC236}">
                  <a16:creationId xmlns:a16="http://schemas.microsoft.com/office/drawing/2014/main" id="{EDA8C9B5-C03C-5D72-146A-2AD30EAD274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07569" flipH="1">
              <a:off x="2061137" y="3735664"/>
              <a:ext cx="1068847" cy="1277969"/>
            </a:xfrm>
            <a:prstGeom prst="rect">
              <a:avLst/>
            </a:prstGeom>
          </p:spPr>
        </p:pic>
        <p:pic>
          <p:nvPicPr>
            <p:cNvPr id="42" name="Picture 27">
              <a:extLst>
                <a:ext uri="{FF2B5EF4-FFF2-40B4-BE49-F238E27FC236}">
                  <a16:creationId xmlns:a16="http://schemas.microsoft.com/office/drawing/2014/main" id="{B5517CBA-19FC-F0E2-5901-21781D5CF3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07569" flipH="1">
              <a:off x="14751321" y="3623716"/>
              <a:ext cx="1009713" cy="1207266"/>
            </a:xfrm>
            <a:prstGeom prst="rect">
              <a:avLst/>
            </a:prstGeom>
          </p:spPr>
        </p:pic>
        <p:pic>
          <p:nvPicPr>
            <p:cNvPr id="43" name="Picture 28">
              <a:extLst>
                <a:ext uri="{FF2B5EF4-FFF2-40B4-BE49-F238E27FC236}">
                  <a16:creationId xmlns:a16="http://schemas.microsoft.com/office/drawing/2014/main" id="{9339DDF4-AB38-634F-167D-934DC524184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203379" flipH="1">
              <a:off x="11928201" y="3758624"/>
              <a:ext cx="497279" cy="1260385"/>
            </a:xfrm>
            <a:prstGeom prst="rect">
              <a:avLst/>
            </a:prstGeom>
          </p:spPr>
        </p:pic>
        <p:pic>
          <p:nvPicPr>
            <p:cNvPr id="44" name="Picture 29">
              <a:extLst>
                <a:ext uri="{FF2B5EF4-FFF2-40B4-BE49-F238E27FC236}">
                  <a16:creationId xmlns:a16="http://schemas.microsoft.com/office/drawing/2014/main" id="{C8A16205-8863-BBF8-4E2A-AC464AB2702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351290">
              <a:off x="8613189" y="3869547"/>
              <a:ext cx="1061622" cy="1129385"/>
            </a:xfrm>
            <a:prstGeom prst="rect">
              <a:avLst/>
            </a:prstGeom>
          </p:spPr>
        </p:pic>
        <p:pic>
          <p:nvPicPr>
            <p:cNvPr id="45" name="Picture 30">
              <a:extLst>
                <a:ext uri="{FF2B5EF4-FFF2-40B4-BE49-F238E27FC236}">
                  <a16:creationId xmlns:a16="http://schemas.microsoft.com/office/drawing/2014/main" id="{6DD276CE-FCAC-B440-ECE7-4684DE8DAA0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90375" y="5705221"/>
              <a:ext cx="635224" cy="629449"/>
            </a:xfrm>
            <a:prstGeom prst="rect">
              <a:avLst/>
            </a:prstGeom>
          </p:spPr>
        </p:pic>
        <p:pic>
          <p:nvPicPr>
            <p:cNvPr id="46" name="Picture 31">
              <a:extLst>
                <a:ext uri="{FF2B5EF4-FFF2-40B4-BE49-F238E27FC236}">
                  <a16:creationId xmlns:a16="http://schemas.microsoft.com/office/drawing/2014/main" id="{5066DD67-8ADA-2D86-C662-7BD980350AC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27876" y="5702379"/>
              <a:ext cx="609727" cy="635132"/>
            </a:xfrm>
            <a:prstGeom prst="rect">
              <a:avLst/>
            </a:prstGeom>
          </p:spPr>
        </p:pic>
        <p:pic>
          <p:nvPicPr>
            <p:cNvPr id="47" name="Picture 32">
              <a:extLst>
                <a:ext uri="{FF2B5EF4-FFF2-40B4-BE49-F238E27FC236}">
                  <a16:creationId xmlns:a16="http://schemas.microsoft.com/office/drawing/2014/main" id="{46BB13C2-CCB1-63E5-BC4E-4D85176083A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60487" y="5722133"/>
              <a:ext cx="585879" cy="595625"/>
            </a:xfrm>
            <a:prstGeom prst="rect">
              <a:avLst/>
            </a:prstGeom>
          </p:spPr>
        </p:pic>
        <p:pic>
          <p:nvPicPr>
            <p:cNvPr id="48" name="Picture 33">
              <a:extLst>
                <a:ext uri="{FF2B5EF4-FFF2-40B4-BE49-F238E27FC236}">
                  <a16:creationId xmlns:a16="http://schemas.microsoft.com/office/drawing/2014/main" id="{5DA49F71-9FE6-D869-FC20-A30BB2CD03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611600" y="5724503"/>
              <a:ext cx="601826" cy="590884"/>
            </a:xfrm>
            <a:prstGeom prst="rect">
              <a:avLst/>
            </a:prstGeom>
          </p:spPr>
        </p:pic>
        <p:pic>
          <p:nvPicPr>
            <p:cNvPr id="49" name="Picture 34">
              <a:extLst>
                <a:ext uri="{FF2B5EF4-FFF2-40B4-BE49-F238E27FC236}">
                  <a16:creationId xmlns:a16="http://schemas.microsoft.com/office/drawing/2014/main" id="{EC7C0B24-3AC8-4D26-343C-F9EE4B6B5BB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459591" y="5721430"/>
              <a:ext cx="561209" cy="597031"/>
            </a:xfrm>
            <a:prstGeom prst="rect">
              <a:avLst/>
            </a:prstGeom>
          </p:spPr>
        </p:pic>
        <p:pic>
          <p:nvPicPr>
            <p:cNvPr id="50" name="Picture 35">
              <a:extLst>
                <a:ext uri="{FF2B5EF4-FFF2-40B4-BE49-F238E27FC236}">
                  <a16:creationId xmlns:a16="http://schemas.microsoft.com/office/drawing/2014/main" id="{A5B6D2A6-2CFB-E985-461E-9D15B777BADB}"/>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0363200" y="5706543"/>
              <a:ext cx="582358" cy="626804"/>
            </a:xfrm>
            <a:prstGeom prst="rect">
              <a:avLst/>
            </a:prstGeom>
          </p:spPr>
        </p:pic>
        <p:pic>
          <p:nvPicPr>
            <p:cNvPr id="51" name="Picture 36">
              <a:extLst>
                <a:ext uri="{FF2B5EF4-FFF2-40B4-BE49-F238E27FC236}">
                  <a16:creationId xmlns:a16="http://schemas.microsoft.com/office/drawing/2014/main" id="{33BEEC18-66CB-0F7B-40FF-F2AB3371EAB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9996943">
              <a:off x="5252366" y="3910066"/>
              <a:ext cx="1138127" cy="744956"/>
            </a:xfrm>
            <a:prstGeom prst="rect">
              <a:avLst/>
            </a:prstGeom>
          </p:spPr>
        </p:pic>
      </p:grpSp>
      <p:sp>
        <p:nvSpPr>
          <p:cNvPr id="8" name="TextBox 7">
            <a:extLst>
              <a:ext uri="{FF2B5EF4-FFF2-40B4-BE49-F238E27FC236}">
                <a16:creationId xmlns:a16="http://schemas.microsoft.com/office/drawing/2014/main" id="{22E2B068-C2B6-0304-5F0C-5E9ABBB2F52B}"/>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sp>
        <p:nvSpPr>
          <p:cNvPr id="47" name="Freeform 47"/>
          <p:cNvSpPr/>
          <p:nvPr/>
        </p:nvSpPr>
        <p:spPr>
          <a:xfrm>
            <a:off x="0" y="0"/>
            <a:ext cx="18288000" cy="2957266"/>
          </a:xfrm>
          <a:custGeom>
            <a:avLst/>
            <a:gdLst/>
            <a:ahLst/>
            <a:cxnLst/>
            <a:rect l="l" t="t" r="r" b="b"/>
            <a:pathLst>
              <a:path w="4978236" h="1210355">
                <a:moveTo>
                  <a:pt x="0" y="0"/>
                </a:moveTo>
                <a:lnTo>
                  <a:pt x="4978236" y="0"/>
                </a:lnTo>
                <a:lnTo>
                  <a:pt x="4978236" y="1210355"/>
                </a:lnTo>
                <a:lnTo>
                  <a:pt x="0" y="1210355"/>
                </a:lnTo>
                <a:close/>
              </a:path>
            </a:pathLst>
          </a:custGeom>
          <a:solidFill>
            <a:srgbClr val="78A2CC"/>
          </a:solidFill>
        </p:spPr>
      </p:sp>
      <p:sp>
        <p:nvSpPr>
          <p:cNvPr id="49" name="TextBox 49"/>
          <p:cNvSpPr txBox="1"/>
          <p:nvPr/>
        </p:nvSpPr>
        <p:spPr>
          <a:xfrm>
            <a:off x="2556032" y="1130468"/>
            <a:ext cx="13564443" cy="565219"/>
          </a:xfrm>
          <a:prstGeom prst="rect">
            <a:avLst/>
          </a:prstGeom>
        </p:spPr>
        <p:txBody>
          <a:bodyPr wrap="square" lIns="0" tIns="0" rIns="0" bIns="0" rtlCol="0" anchor="t">
            <a:spAutoFit/>
          </a:bodyPr>
          <a:lstStyle/>
          <a:p>
            <a:pPr algn="ctr">
              <a:lnSpc>
                <a:spcPts val="3870"/>
              </a:lnSpc>
              <a:spcBef>
                <a:spcPct val="0"/>
              </a:spcBef>
            </a:pPr>
            <a:r>
              <a:rPr lang="en-US" sz="5400" spc="110" dirty="0">
                <a:solidFill>
                  <a:srgbClr val="FBFDFE"/>
                </a:solidFill>
                <a:latin typeface="Montserrat Semi-Bold"/>
              </a:rPr>
              <a:t>Model development &amp; evaluation </a:t>
            </a:r>
          </a:p>
        </p:txBody>
      </p:sp>
      <p:grpSp>
        <p:nvGrpSpPr>
          <p:cNvPr id="67" name="Group 3">
            <a:extLst>
              <a:ext uri="{FF2B5EF4-FFF2-40B4-BE49-F238E27FC236}">
                <a16:creationId xmlns:a16="http://schemas.microsoft.com/office/drawing/2014/main" id="{D7F93704-BD05-638B-9054-D38EEE7596A1}"/>
              </a:ext>
            </a:extLst>
          </p:cNvPr>
          <p:cNvGrpSpPr/>
          <p:nvPr/>
        </p:nvGrpSpPr>
        <p:grpSpPr>
          <a:xfrm>
            <a:off x="187828" y="2257495"/>
            <a:ext cx="17883595" cy="3884353"/>
            <a:chOff x="0" y="-38100"/>
            <a:chExt cx="4710083" cy="939882"/>
          </a:xfrm>
        </p:grpSpPr>
        <p:sp>
          <p:nvSpPr>
            <p:cNvPr id="125" name="Freeform 4">
              <a:extLst>
                <a:ext uri="{FF2B5EF4-FFF2-40B4-BE49-F238E27FC236}">
                  <a16:creationId xmlns:a16="http://schemas.microsoft.com/office/drawing/2014/main" id="{DC9B4898-E5B6-EF23-C31B-020827585D2C}"/>
                </a:ext>
              </a:extLst>
            </p:cNvPr>
            <p:cNvSpPr/>
            <p:nvPr/>
          </p:nvSpPr>
          <p:spPr>
            <a:xfrm>
              <a:off x="0" y="231775"/>
              <a:ext cx="4710083" cy="670007"/>
            </a:xfrm>
            <a:custGeom>
              <a:avLst/>
              <a:gdLst/>
              <a:ahLst/>
              <a:cxnLst/>
              <a:rect l="l" t="t" r="r" b="b"/>
              <a:pathLst>
                <a:path w="4710083" h="812800">
                  <a:moveTo>
                    <a:pt x="22078" y="0"/>
                  </a:moveTo>
                  <a:lnTo>
                    <a:pt x="4688005" y="0"/>
                  </a:lnTo>
                  <a:cubicBezTo>
                    <a:pt x="4693860" y="0"/>
                    <a:pt x="4699476" y="2326"/>
                    <a:pt x="4703616" y="6467"/>
                  </a:cubicBezTo>
                  <a:cubicBezTo>
                    <a:pt x="4707756" y="10607"/>
                    <a:pt x="4710083" y="16223"/>
                    <a:pt x="4710083" y="22078"/>
                  </a:cubicBezTo>
                  <a:lnTo>
                    <a:pt x="4710083" y="790722"/>
                  </a:lnTo>
                  <a:cubicBezTo>
                    <a:pt x="4710083" y="802915"/>
                    <a:pt x="4700198" y="812800"/>
                    <a:pt x="4688005" y="812800"/>
                  </a:cubicBezTo>
                  <a:lnTo>
                    <a:pt x="22078" y="812800"/>
                  </a:lnTo>
                  <a:cubicBezTo>
                    <a:pt x="16223" y="812800"/>
                    <a:pt x="10607" y="810474"/>
                    <a:pt x="6467" y="806333"/>
                  </a:cubicBezTo>
                  <a:cubicBezTo>
                    <a:pt x="2326" y="802193"/>
                    <a:pt x="0" y="796577"/>
                    <a:pt x="0" y="790722"/>
                  </a:cubicBezTo>
                  <a:lnTo>
                    <a:pt x="0" y="22078"/>
                  </a:lnTo>
                  <a:cubicBezTo>
                    <a:pt x="0" y="16223"/>
                    <a:pt x="2326" y="10607"/>
                    <a:pt x="6467" y="6467"/>
                  </a:cubicBezTo>
                  <a:cubicBezTo>
                    <a:pt x="10607" y="2326"/>
                    <a:pt x="16223" y="0"/>
                    <a:pt x="22078" y="0"/>
                  </a:cubicBezTo>
                  <a:close/>
                </a:path>
              </a:pathLst>
            </a:custGeom>
            <a:solidFill>
              <a:srgbClr val="7FC1C4">
                <a:alpha val="25882"/>
              </a:srgbClr>
            </a:solidFill>
          </p:spPr>
        </p:sp>
        <p:sp>
          <p:nvSpPr>
            <p:cNvPr id="126" name="TextBox 5">
              <a:extLst>
                <a:ext uri="{FF2B5EF4-FFF2-40B4-BE49-F238E27FC236}">
                  <a16:creationId xmlns:a16="http://schemas.microsoft.com/office/drawing/2014/main" id="{8B4A7126-2EAF-CC3D-C61C-119EAE3D8D4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dirty="0"/>
            </a:p>
          </p:txBody>
        </p:sp>
      </p:grpSp>
      <p:grpSp>
        <p:nvGrpSpPr>
          <p:cNvPr id="68" name="Group 6">
            <a:extLst>
              <a:ext uri="{FF2B5EF4-FFF2-40B4-BE49-F238E27FC236}">
                <a16:creationId xmlns:a16="http://schemas.microsoft.com/office/drawing/2014/main" id="{1DCF60BF-BA5B-218B-851C-069CCF83D446}"/>
              </a:ext>
            </a:extLst>
          </p:cNvPr>
          <p:cNvGrpSpPr/>
          <p:nvPr/>
        </p:nvGrpSpPr>
        <p:grpSpPr>
          <a:xfrm>
            <a:off x="202202" y="5988604"/>
            <a:ext cx="17883595" cy="3299475"/>
            <a:chOff x="0" y="-38100"/>
            <a:chExt cx="4710083" cy="850900"/>
          </a:xfrm>
        </p:grpSpPr>
        <p:sp>
          <p:nvSpPr>
            <p:cNvPr id="123" name="Freeform 7">
              <a:extLst>
                <a:ext uri="{FF2B5EF4-FFF2-40B4-BE49-F238E27FC236}">
                  <a16:creationId xmlns:a16="http://schemas.microsoft.com/office/drawing/2014/main" id="{0AFA261E-285C-5D5E-963C-31514E094CFE}"/>
                </a:ext>
              </a:extLst>
            </p:cNvPr>
            <p:cNvSpPr/>
            <p:nvPr/>
          </p:nvSpPr>
          <p:spPr>
            <a:xfrm>
              <a:off x="0" y="126135"/>
              <a:ext cx="4710083" cy="686665"/>
            </a:xfrm>
            <a:custGeom>
              <a:avLst/>
              <a:gdLst/>
              <a:ahLst/>
              <a:cxnLst/>
              <a:rect l="l" t="t" r="r" b="b"/>
              <a:pathLst>
                <a:path w="4710083" h="812800">
                  <a:moveTo>
                    <a:pt x="22078" y="0"/>
                  </a:moveTo>
                  <a:lnTo>
                    <a:pt x="4688005" y="0"/>
                  </a:lnTo>
                  <a:cubicBezTo>
                    <a:pt x="4693860" y="0"/>
                    <a:pt x="4699476" y="2326"/>
                    <a:pt x="4703616" y="6467"/>
                  </a:cubicBezTo>
                  <a:cubicBezTo>
                    <a:pt x="4707756" y="10607"/>
                    <a:pt x="4710083" y="16223"/>
                    <a:pt x="4710083" y="22078"/>
                  </a:cubicBezTo>
                  <a:lnTo>
                    <a:pt x="4710083" y="790722"/>
                  </a:lnTo>
                  <a:cubicBezTo>
                    <a:pt x="4710083" y="802915"/>
                    <a:pt x="4700198" y="812800"/>
                    <a:pt x="4688005" y="812800"/>
                  </a:cubicBezTo>
                  <a:lnTo>
                    <a:pt x="22078" y="812800"/>
                  </a:lnTo>
                  <a:cubicBezTo>
                    <a:pt x="16223" y="812800"/>
                    <a:pt x="10607" y="810474"/>
                    <a:pt x="6467" y="806333"/>
                  </a:cubicBezTo>
                  <a:cubicBezTo>
                    <a:pt x="2326" y="802193"/>
                    <a:pt x="0" y="796577"/>
                    <a:pt x="0" y="790722"/>
                  </a:cubicBezTo>
                  <a:lnTo>
                    <a:pt x="0" y="22078"/>
                  </a:lnTo>
                  <a:cubicBezTo>
                    <a:pt x="0" y="16223"/>
                    <a:pt x="2326" y="10607"/>
                    <a:pt x="6467" y="6467"/>
                  </a:cubicBezTo>
                  <a:cubicBezTo>
                    <a:pt x="10607" y="2326"/>
                    <a:pt x="16223" y="0"/>
                    <a:pt x="22078" y="0"/>
                  </a:cubicBezTo>
                  <a:close/>
                </a:path>
              </a:pathLst>
            </a:custGeom>
            <a:solidFill>
              <a:srgbClr val="78A2CC">
                <a:alpha val="37647"/>
              </a:srgbClr>
            </a:solidFill>
          </p:spPr>
        </p:sp>
        <p:sp>
          <p:nvSpPr>
            <p:cNvPr id="124" name="TextBox 8">
              <a:extLst>
                <a:ext uri="{FF2B5EF4-FFF2-40B4-BE49-F238E27FC236}">
                  <a16:creationId xmlns:a16="http://schemas.microsoft.com/office/drawing/2014/main" id="{7E886A63-E889-E08E-C9F7-472FB5D8C3B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dirty="0"/>
            </a:p>
          </p:txBody>
        </p:sp>
      </p:grpSp>
      <p:grpSp>
        <p:nvGrpSpPr>
          <p:cNvPr id="69" name="Group 10">
            <a:extLst>
              <a:ext uri="{FF2B5EF4-FFF2-40B4-BE49-F238E27FC236}">
                <a16:creationId xmlns:a16="http://schemas.microsoft.com/office/drawing/2014/main" id="{D15F2460-2BB1-024E-85A0-78D8AD4C3489}"/>
              </a:ext>
            </a:extLst>
          </p:cNvPr>
          <p:cNvGrpSpPr/>
          <p:nvPr/>
        </p:nvGrpSpPr>
        <p:grpSpPr>
          <a:xfrm>
            <a:off x="-12850" y="3055733"/>
            <a:ext cx="3086101" cy="3230767"/>
            <a:chOff x="-142957" y="-311601"/>
            <a:chExt cx="812800" cy="850900"/>
          </a:xfrm>
        </p:grpSpPr>
        <p:sp>
          <p:nvSpPr>
            <p:cNvPr id="121" name="Freeform 11">
              <a:extLst>
                <a:ext uri="{FF2B5EF4-FFF2-40B4-BE49-F238E27FC236}">
                  <a16:creationId xmlns:a16="http://schemas.microsoft.com/office/drawing/2014/main" id="{E29ED465-F9F6-5D58-D22F-8B7D3FFB3363}"/>
                </a:ext>
              </a:extLst>
            </p:cNvPr>
            <p:cNvSpPr/>
            <p:nvPr/>
          </p:nvSpPr>
          <p:spPr>
            <a:xfrm>
              <a:off x="0" y="0"/>
              <a:ext cx="535546" cy="253562"/>
            </a:xfrm>
            <a:custGeom>
              <a:avLst/>
              <a:gdLst/>
              <a:ahLst/>
              <a:cxnLst/>
              <a:rect l="l" t="t" r="r" b="b"/>
              <a:pathLst>
                <a:path w="535546" h="253562">
                  <a:moveTo>
                    <a:pt x="126781" y="0"/>
                  </a:moveTo>
                  <a:lnTo>
                    <a:pt x="408765" y="0"/>
                  </a:lnTo>
                  <a:cubicBezTo>
                    <a:pt x="478784" y="0"/>
                    <a:pt x="535546" y="56762"/>
                    <a:pt x="535546" y="126781"/>
                  </a:cubicBezTo>
                  <a:lnTo>
                    <a:pt x="535546" y="126781"/>
                  </a:lnTo>
                  <a:cubicBezTo>
                    <a:pt x="535546" y="160406"/>
                    <a:pt x="522189" y="192653"/>
                    <a:pt x="498413" y="216429"/>
                  </a:cubicBezTo>
                  <a:cubicBezTo>
                    <a:pt x="474637" y="240205"/>
                    <a:pt x="442389" y="253562"/>
                    <a:pt x="408765"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8A2CC"/>
            </a:solidFill>
          </p:spPr>
        </p:sp>
        <p:sp>
          <p:nvSpPr>
            <p:cNvPr id="122" name="TextBox 12">
              <a:extLst>
                <a:ext uri="{FF2B5EF4-FFF2-40B4-BE49-F238E27FC236}">
                  <a16:creationId xmlns:a16="http://schemas.microsoft.com/office/drawing/2014/main" id="{CDC74A32-032C-53CB-DFCC-8E3BAEA49B0B}"/>
                </a:ext>
              </a:extLst>
            </p:cNvPr>
            <p:cNvSpPr txBox="1"/>
            <p:nvPr/>
          </p:nvSpPr>
          <p:spPr>
            <a:xfrm>
              <a:off x="-142957" y="-311601"/>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Input</a:t>
              </a:r>
            </a:p>
          </p:txBody>
        </p:sp>
      </p:grpSp>
      <p:sp>
        <p:nvSpPr>
          <p:cNvPr id="70" name="TextBox 13">
            <a:extLst>
              <a:ext uri="{FF2B5EF4-FFF2-40B4-BE49-F238E27FC236}">
                <a16:creationId xmlns:a16="http://schemas.microsoft.com/office/drawing/2014/main" id="{9C66F681-974C-550D-AFE2-C27ECD5C1B0A}"/>
              </a:ext>
            </a:extLst>
          </p:cNvPr>
          <p:cNvSpPr txBox="1"/>
          <p:nvPr/>
        </p:nvSpPr>
        <p:spPr>
          <a:xfrm>
            <a:off x="87489" y="3238500"/>
            <a:ext cx="17883595" cy="773588"/>
          </a:xfrm>
          <a:prstGeom prst="rect">
            <a:avLst/>
          </a:prstGeom>
        </p:spPr>
        <p:txBody>
          <a:bodyPr lIns="0" tIns="0" rIns="0" bIns="0" rtlCol="0" anchor="t">
            <a:spAutoFit/>
          </a:bodyPr>
          <a:lstStyle/>
          <a:p>
            <a:pPr algn="ctr">
              <a:lnSpc>
                <a:spcPts val="6580"/>
              </a:lnSpc>
            </a:pPr>
            <a:r>
              <a:rPr lang="en-US" sz="4700" dirty="0">
                <a:solidFill>
                  <a:srgbClr val="000000"/>
                </a:solidFill>
                <a:latin typeface="Open Sans Bold"/>
              </a:rPr>
              <a:t>Training workflow </a:t>
            </a:r>
          </a:p>
        </p:txBody>
      </p:sp>
      <p:sp>
        <p:nvSpPr>
          <p:cNvPr id="71" name="TextBox 14">
            <a:extLst>
              <a:ext uri="{FF2B5EF4-FFF2-40B4-BE49-F238E27FC236}">
                <a16:creationId xmlns:a16="http://schemas.microsoft.com/office/drawing/2014/main" id="{896169D4-EEE0-AA64-2796-1270B4F77BF3}"/>
              </a:ext>
            </a:extLst>
          </p:cNvPr>
          <p:cNvSpPr txBox="1"/>
          <p:nvPr/>
        </p:nvSpPr>
        <p:spPr>
          <a:xfrm>
            <a:off x="202202" y="6503512"/>
            <a:ext cx="17883595" cy="773588"/>
          </a:xfrm>
          <a:prstGeom prst="rect">
            <a:avLst/>
          </a:prstGeom>
        </p:spPr>
        <p:txBody>
          <a:bodyPr lIns="0" tIns="0" rIns="0" bIns="0" rtlCol="0" anchor="t">
            <a:spAutoFit/>
          </a:bodyPr>
          <a:lstStyle/>
          <a:p>
            <a:pPr algn="ctr">
              <a:lnSpc>
                <a:spcPts val="6580"/>
              </a:lnSpc>
            </a:pPr>
            <a:r>
              <a:rPr lang="en-US" sz="4700" dirty="0">
                <a:solidFill>
                  <a:srgbClr val="000000"/>
                </a:solidFill>
                <a:latin typeface="Open Sans Bold"/>
              </a:rPr>
              <a:t>Testing workflow </a:t>
            </a:r>
          </a:p>
        </p:txBody>
      </p:sp>
      <p:grpSp>
        <p:nvGrpSpPr>
          <p:cNvPr id="72" name="Group 15">
            <a:extLst>
              <a:ext uri="{FF2B5EF4-FFF2-40B4-BE49-F238E27FC236}">
                <a16:creationId xmlns:a16="http://schemas.microsoft.com/office/drawing/2014/main" id="{DB5AECF1-5E26-20E8-A289-6A2331E6D1BF}"/>
              </a:ext>
            </a:extLst>
          </p:cNvPr>
          <p:cNvGrpSpPr/>
          <p:nvPr/>
        </p:nvGrpSpPr>
        <p:grpSpPr>
          <a:xfrm>
            <a:off x="2886577" y="2962239"/>
            <a:ext cx="3086100" cy="3230767"/>
            <a:chOff x="-130129" y="-331531"/>
            <a:chExt cx="812800" cy="850900"/>
          </a:xfrm>
        </p:grpSpPr>
        <p:sp>
          <p:nvSpPr>
            <p:cNvPr id="119" name="Freeform 16">
              <a:extLst>
                <a:ext uri="{FF2B5EF4-FFF2-40B4-BE49-F238E27FC236}">
                  <a16:creationId xmlns:a16="http://schemas.microsoft.com/office/drawing/2014/main" id="{D6AD925D-E38E-DB3F-F3F7-E1B7CB0D7213}"/>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A0B0B9"/>
            </a:solidFill>
          </p:spPr>
        </p:sp>
        <p:sp>
          <p:nvSpPr>
            <p:cNvPr id="120" name="TextBox 17">
              <a:extLst>
                <a:ext uri="{FF2B5EF4-FFF2-40B4-BE49-F238E27FC236}">
                  <a16:creationId xmlns:a16="http://schemas.microsoft.com/office/drawing/2014/main" id="{89347D0D-6C87-E09F-25BB-9D3931307E26}"/>
                </a:ext>
              </a:extLst>
            </p:cNvPr>
            <p:cNvSpPr txBox="1"/>
            <p:nvPr/>
          </p:nvSpPr>
          <p:spPr>
            <a:xfrm>
              <a:off x="-130129" y="-331531"/>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Cleaning</a:t>
              </a:r>
            </a:p>
          </p:txBody>
        </p:sp>
      </p:grpSp>
      <p:grpSp>
        <p:nvGrpSpPr>
          <p:cNvPr id="73" name="Group 18">
            <a:extLst>
              <a:ext uri="{FF2B5EF4-FFF2-40B4-BE49-F238E27FC236}">
                <a16:creationId xmlns:a16="http://schemas.microsoft.com/office/drawing/2014/main" id="{C1FA1461-F89F-750D-ACC0-BD3FF5564FE5}"/>
              </a:ext>
            </a:extLst>
          </p:cNvPr>
          <p:cNvGrpSpPr/>
          <p:nvPr/>
        </p:nvGrpSpPr>
        <p:grpSpPr>
          <a:xfrm>
            <a:off x="5797049" y="3055733"/>
            <a:ext cx="3086100" cy="3230767"/>
            <a:chOff x="-146335" y="-311847"/>
            <a:chExt cx="812800" cy="850900"/>
          </a:xfrm>
        </p:grpSpPr>
        <p:sp>
          <p:nvSpPr>
            <p:cNvPr id="117" name="Freeform 19">
              <a:extLst>
                <a:ext uri="{FF2B5EF4-FFF2-40B4-BE49-F238E27FC236}">
                  <a16:creationId xmlns:a16="http://schemas.microsoft.com/office/drawing/2014/main" id="{16B2161D-7918-001C-FCC0-C42023D841A2}"/>
                </a:ext>
              </a:extLst>
            </p:cNvPr>
            <p:cNvSpPr/>
            <p:nvPr/>
          </p:nvSpPr>
          <p:spPr>
            <a:xfrm>
              <a:off x="0" y="0"/>
              <a:ext cx="512290" cy="253562"/>
            </a:xfrm>
            <a:custGeom>
              <a:avLst/>
              <a:gdLst/>
              <a:ahLst/>
              <a:cxnLst/>
              <a:rect l="l" t="t" r="r" b="b"/>
              <a:pathLst>
                <a:path w="512290" h="253562">
                  <a:moveTo>
                    <a:pt x="126781" y="0"/>
                  </a:moveTo>
                  <a:lnTo>
                    <a:pt x="385509" y="0"/>
                  </a:lnTo>
                  <a:cubicBezTo>
                    <a:pt x="455528" y="0"/>
                    <a:pt x="512290" y="56762"/>
                    <a:pt x="512290" y="126781"/>
                  </a:cubicBezTo>
                  <a:lnTo>
                    <a:pt x="512290" y="126781"/>
                  </a:lnTo>
                  <a:cubicBezTo>
                    <a:pt x="512290" y="160406"/>
                    <a:pt x="498933" y="192653"/>
                    <a:pt x="475157" y="216429"/>
                  </a:cubicBezTo>
                  <a:cubicBezTo>
                    <a:pt x="451380" y="240205"/>
                    <a:pt x="419133" y="253562"/>
                    <a:pt x="385509"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FC1C4"/>
            </a:solidFill>
          </p:spPr>
        </p:sp>
        <p:sp>
          <p:nvSpPr>
            <p:cNvPr id="118" name="TextBox 20">
              <a:extLst>
                <a:ext uri="{FF2B5EF4-FFF2-40B4-BE49-F238E27FC236}">
                  <a16:creationId xmlns:a16="http://schemas.microsoft.com/office/drawing/2014/main" id="{917283AE-3867-7BDE-DCD9-F5DCB5D21B68}"/>
                </a:ext>
              </a:extLst>
            </p:cNvPr>
            <p:cNvSpPr txBox="1"/>
            <p:nvPr/>
          </p:nvSpPr>
          <p:spPr>
            <a:xfrm>
              <a:off x="-146335" y="-311847"/>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Tokenize</a:t>
              </a:r>
            </a:p>
          </p:txBody>
        </p:sp>
      </p:grpSp>
      <p:grpSp>
        <p:nvGrpSpPr>
          <p:cNvPr id="74" name="Group 21">
            <a:extLst>
              <a:ext uri="{FF2B5EF4-FFF2-40B4-BE49-F238E27FC236}">
                <a16:creationId xmlns:a16="http://schemas.microsoft.com/office/drawing/2014/main" id="{8ECAB69B-FDFF-4874-82A5-AA5EC665FC20}"/>
              </a:ext>
            </a:extLst>
          </p:cNvPr>
          <p:cNvGrpSpPr/>
          <p:nvPr/>
        </p:nvGrpSpPr>
        <p:grpSpPr>
          <a:xfrm>
            <a:off x="8419922" y="3131935"/>
            <a:ext cx="3086100" cy="3230765"/>
            <a:chOff x="-110820" y="-294913"/>
            <a:chExt cx="812800" cy="850900"/>
          </a:xfrm>
        </p:grpSpPr>
        <p:sp>
          <p:nvSpPr>
            <p:cNvPr id="115" name="Freeform 22">
              <a:extLst>
                <a:ext uri="{FF2B5EF4-FFF2-40B4-BE49-F238E27FC236}">
                  <a16:creationId xmlns:a16="http://schemas.microsoft.com/office/drawing/2014/main" id="{6FF58D7E-6CC0-8B9D-69F3-4DD888D0F419}"/>
                </a:ext>
              </a:extLst>
            </p:cNvPr>
            <p:cNvSpPr/>
            <p:nvPr/>
          </p:nvSpPr>
          <p:spPr>
            <a:xfrm>
              <a:off x="0" y="0"/>
              <a:ext cx="582059" cy="265832"/>
            </a:xfrm>
            <a:custGeom>
              <a:avLst/>
              <a:gdLst/>
              <a:ahLst/>
              <a:cxnLst/>
              <a:rect l="l" t="t" r="r" b="b"/>
              <a:pathLst>
                <a:path w="582059" h="265832">
                  <a:moveTo>
                    <a:pt x="132916" y="0"/>
                  </a:moveTo>
                  <a:lnTo>
                    <a:pt x="449143" y="0"/>
                  </a:lnTo>
                  <a:cubicBezTo>
                    <a:pt x="522550" y="0"/>
                    <a:pt x="582059" y="59509"/>
                    <a:pt x="582059" y="132916"/>
                  </a:cubicBezTo>
                  <a:lnTo>
                    <a:pt x="582059" y="132916"/>
                  </a:lnTo>
                  <a:cubicBezTo>
                    <a:pt x="582059" y="206324"/>
                    <a:pt x="522550" y="265832"/>
                    <a:pt x="449143" y="265832"/>
                  </a:cubicBezTo>
                  <a:lnTo>
                    <a:pt x="132916" y="265832"/>
                  </a:lnTo>
                  <a:cubicBezTo>
                    <a:pt x="59509" y="265832"/>
                    <a:pt x="0" y="206324"/>
                    <a:pt x="0" y="132916"/>
                  </a:cubicBezTo>
                  <a:lnTo>
                    <a:pt x="0" y="132916"/>
                  </a:lnTo>
                  <a:cubicBezTo>
                    <a:pt x="0" y="59509"/>
                    <a:pt x="59509" y="0"/>
                    <a:pt x="132916" y="0"/>
                  </a:cubicBezTo>
                  <a:close/>
                </a:path>
              </a:pathLst>
            </a:custGeom>
            <a:solidFill>
              <a:srgbClr val="F6C7B3"/>
            </a:solidFill>
          </p:spPr>
        </p:sp>
        <p:sp>
          <p:nvSpPr>
            <p:cNvPr id="116" name="TextBox 23">
              <a:extLst>
                <a:ext uri="{FF2B5EF4-FFF2-40B4-BE49-F238E27FC236}">
                  <a16:creationId xmlns:a16="http://schemas.microsoft.com/office/drawing/2014/main" id="{FA9858F6-173E-9A40-9A07-119A9EBFBD1F}"/>
                </a:ext>
              </a:extLst>
            </p:cNvPr>
            <p:cNvSpPr txBox="1"/>
            <p:nvPr/>
          </p:nvSpPr>
          <p:spPr>
            <a:xfrm>
              <a:off x="-110820" y="-294913"/>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BERT </a:t>
              </a:r>
            </a:p>
            <a:p>
              <a:pPr algn="ctr">
                <a:lnSpc>
                  <a:spcPts val="3499"/>
                </a:lnSpc>
              </a:pPr>
              <a:r>
                <a:rPr lang="en-US" sz="2499" spc="99" dirty="0">
                  <a:solidFill>
                    <a:srgbClr val="000000"/>
                  </a:solidFill>
                  <a:latin typeface="Montserrat Semi-Bold"/>
                </a:rPr>
                <a:t>model</a:t>
              </a:r>
            </a:p>
          </p:txBody>
        </p:sp>
      </p:grpSp>
      <p:grpSp>
        <p:nvGrpSpPr>
          <p:cNvPr id="75" name="Group 24">
            <a:extLst>
              <a:ext uri="{FF2B5EF4-FFF2-40B4-BE49-F238E27FC236}">
                <a16:creationId xmlns:a16="http://schemas.microsoft.com/office/drawing/2014/main" id="{AD040B0A-56D4-1EB1-966F-FBBA47EE664D}"/>
              </a:ext>
            </a:extLst>
          </p:cNvPr>
          <p:cNvGrpSpPr/>
          <p:nvPr/>
        </p:nvGrpSpPr>
        <p:grpSpPr>
          <a:xfrm>
            <a:off x="11441321" y="3131933"/>
            <a:ext cx="3086100" cy="3230767"/>
            <a:chOff x="-115371" y="-322737"/>
            <a:chExt cx="812800" cy="850900"/>
          </a:xfrm>
        </p:grpSpPr>
        <p:sp>
          <p:nvSpPr>
            <p:cNvPr id="113" name="Freeform 25">
              <a:extLst>
                <a:ext uri="{FF2B5EF4-FFF2-40B4-BE49-F238E27FC236}">
                  <a16:creationId xmlns:a16="http://schemas.microsoft.com/office/drawing/2014/main" id="{B95DE522-C5EA-0C32-BBE9-2FF3932E7BEC}"/>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B9D9F6"/>
            </a:solidFill>
          </p:spPr>
        </p:sp>
        <p:sp>
          <p:nvSpPr>
            <p:cNvPr id="114" name="TextBox 26">
              <a:extLst>
                <a:ext uri="{FF2B5EF4-FFF2-40B4-BE49-F238E27FC236}">
                  <a16:creationId xmlns:a16="http://schemas.microsoft.com/office/drawing/2014/main" id="{F1072D84-019E-F292-A3D1-EFAB6971137A}"/>
                </a:ext>
              </a:extLst>
            </p:cNvPr>
            <p:cNvSpPr txBox="1"/>
            <p:nvPr/>
          </p:nvSpPr>
          <p:spPr>
            <a:xfrm>
              <a:off x="-115371" y="-322737"/>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Dense </a:t>
              </a:r>
            </a:p>
            <a:p>
              <a:pPr algn="ctr">
                <a:lnSpc>
                  <a:spcPts val="3499"/>
                </a:lnSpc>
              </a:pPr>
              <a:r>
                <a:rPr lang="en-US" sz="2499" spc="99" dirty="0">
                  <a:solidFill>
                    <a:srgbClr val="000000"/>
                  </a:solidFill>
                  <a:latin typeface="Montserrat Semi-Bold"/>
                </a:rPr>
                <a:t>layer</a:t>
              </a:r>
            </a:p>
          </p:txBody>
        </p:sp>
      </p:grpSp>
      <p:grpSp>
        <p:nvGrpSpPr>
          <p:cNvPr id="76" name="Group 27">
            <a:extLst>
              <a:ext uri="{FF2B5EF4-FFF2-40B4-BE49-F238E27FC236}">
                <a16:creationId xmlns:a16="http://schemas.microsoft.com/office/drawing/2014/main" id="{2A274ED6-D5D1-D3AC-8A3C-02C596FE0BBA}"/>
              </a:ext>
            </a:extLst>
          </p:cNvPr>
          <p:cNvGrpSpPr/>
          <p:nvPr/>
        </p:nvGrpSpPr>
        <p:grpSpPr>
          <a:xfrm>
            <a:off x="14392746" y="3087012"/>
            <a:ext cx="3086100" cy="3230767"/>
            <a:chOff x="-127063" y="-311748"/>
            <a:chExt cx="812800" cy="850900"/>
          </a:xfrm>
        </p:grpSpPr>
        <p:sp>
          <p:nvSpPr>
            <p:cNvPr id="111" name="Freeform 28">
              <a:extLst>
                <a:ext uri="{FF2B5EF4-FFF2-40B4-BE49-F238E27FC236}">
                  <a16:creationId xmlns:a16="http://schemas.microsoft.com/office/drawing/2014/main" id="{BDC37C52-44B1-7D03-7431-E3147FC8C398}"/>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7A0A2"/>
            </a:solidFill>
          </p:spPr>
        </p:sp>
        <p:sp>
          <p:nvSpPr>
            <p:cNvPr id="112" name="TextBox 29">
              <a:extLst>
                <a:ext uri="{FF2B5EF4-FFF2-40B4-BE49-F238E27FC236}">
                  <a16:creationId xmlns:a16="http://schemas.microsoft.com/office/drawing/2014/main" id="{13D1EBCD-10F8-52E5-9F8C-1474722E0042}"/>
                </a:ext>
              </a:extLst>
            </p:cNvPr>
            <p:cNvSpPr txBox="1"/>
            <p:nvPr/>
          </p:nvSpPr>
          <p:spPr>
            <a:xfrm>
              <a:off x="-127063" y="-311748"/>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Output</a:t>
              </a:r>
            </a:p>
          </p:txBody>
        </p:sp>
      </p:grpSp>
      <p:pic>
        <p:nvPicPr>
          <p:cNvPr id="77" name="Picture 30">
            <a:extLst>
              <a:ext uri="{FF2B5EF4-FFF2-40B4-BE49-F238E27FC236}">
                <a16:creationId xmlns:a16="http://schemas.microsoft.com/office/drawing/2014/main" id="{ED5F804A-E869-C5D7-DE26-FE7577A879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2629495" y="4126706"/>
            <a:ext cx="806899" cy="858404"/>
          </a:xfrm>
          <a:prstGeom prst="rect">
            <a:avLst/>
          </a:prstGeom>
        </p:spPr>
      </p:pic>
      <p:pic>
        <p:nvPicPr>
          <p:cNvPr id="78" name="Picture 31">
            <a:extLst>
              <a:ext uri="{FF2B5EF4-FFF2-40B4-BE49-F238E27FC236}">
                <a16:creationId xmlns:a16="http://schemas.microsoft.com/office/drawing/2014/main" id="{128D22F5-95E4-892B-9968-52804508A72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5536692" y="4126706"/>
            <a:ext cx="806899" cy="858404"/>
          </a:xfrm>
          <a:prstGeom prst="rect">
            <a:avLst/>
          </a:prstGeom>
        </p:spPr>
      </p:pic>
      <p:pic>
        <p:nvPicPr>
          <p:cNvPr id="79" name="Picture 32">
            <a:extLst>
              <a:ext uri="{FF2B5EF4-FFF2-40B4-BE49-F238E27FC236}">
                <a16:creationId xmlns:a16="http://schemas.microsoft.com/office/drawing/2014/main" id="{25E54678-300C-EBB6-6DAB-93FD6EE8C75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8269656" y="4050506"/>
            <a:ext cx="806899" cy="858404"/>
          </a:xfrm>
          <a:prstGeom prst="rect">
            <a:avLst/>
          </a:prstGeom>
        </p:spPr>
      </p:pic>
      <p:pic>
        <p:nvPicPr>
          <p:cNvPr id="80" name="Picture 33">
            <a:extLst>
              <a:ext uri="{FF2B5EF4-FFF2-40B4-BE49-F238E27FC236}">
                <a16:creationId xmlns:a16="http://schemas.microsoft.com/office/drawing/2014/main" id="{24CA3B84-2A49-7EEF-D250-66F0B15D9C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1052247" y="4355306"/>
            <a:ext cx="806899" cy="858404"/>
          </a:xfrm>
          <a:prstGeom prst="rect">
            <a:avLst/>
          </a:prstGeom>
        </p:spPr>
      </p:pic>
      <p:pic>
        <p:nvPicPr>
          <p:cNvPr id="81" name="Picture 34">
            <a:extLst>
              <a:ext uri="{FF2B5EF4-FFF2-40B4-BE49-F238E27FC236}">
                <a16:creationId xmlns:a16="http://schemas.microsoft.com/office/drawing/2014/main" id="{3F1D8207-F35C-DD56-6A8A-CEE0047C745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4179340" y="4279106"/>
            <a:ext cx="806899" cy="858404"/>
          </a:xfrm>
          <a:prstGeom prst="rect">
            <a:avLst/>
          </a:prstGeom>
        </p:spPr>
      </p:pic>
      <p:grpSp>
        <p:nvGrpSpPr>
          <p:cNvPr id="82" name="Group 35">
            <a:extLst>
              <a:ext uri="{FF2B5EF4-FFF2-40B4-BE49-F238E27FC236}">
                <a16:creationId xmlns:a16="http://schemas.microsoft.com/office/drawing/2014/main" id="{0C1D9FC3-CFDC-E609-39E0-F4354DAC3AA0}"/>
              </a:ext>
            </a:extLst>
          </p:cNvPr>
          <p:cNvGrpSpPr/>
          <p:nvPr/>
        </p:nvGrpSpPr>
        <p:grpSpPr>
          <a:xfrm>
            <a:off x="67789" y="6201964"/>
            <a:ext cx="3086101" cy="3230767"/>
            <a:chOff x="-130443" y="-316971"/>
            <a:chExt cx="812800" cy="850900"/>
          </a:xfrm>
        </p:grpSpPr>
        <p:sp>
          <p:nvSpPr>
            <p:cNvPr id="109" name="Freeform 36">
              <a:extLst>
                <a:ext uri="{FF2B5EF4-FFF2-40B4-BE49-F238E27FC236}">
                  <a16:creationId xmlns:a16="http://schemas.microsoft.com/office/drawing/2014/main" id="{A44AA278-B90F-BB19-BEAF-7AAE421DDB47}"/>
                </a:ext>
              </a:extLst>
            </p:cNvPr>
            <p:cNvSpPr/>
            <p:nvPr/>
          </p:nvSpPr>
          <p:spPr>
            <a:xfrm>
              <a:off x="0" y="0"/>
              <a:ext cx="535546" cy="253562"/>
            </a:xfrm>
            <a:custGeom>
              <a:avLst/>
              <a:gdLst/>
              <a:ahLst/>
              <a:cxnLst/>
              <a:rect l="l" t="t" r="r" b="b"/>
              <a:pathLst>
                <a:path w="535546" h="253562">
                  <a:moveTo>
                    <a:pt x="126781" y="0"/>
                  </a:moveTo>
                  <a:lnTo>
                    <a:pt x="408765" y="0"/>
                  </a:lnTo>
                  <a:cubicBezTo>
                    <a:pt x="478784" y="0"/>
                    <a:pt x="535546" y="56762"/>
                    <a:pt x="535546" y="126781"/>
                  </a:cubicBezTo>
                  <a:lnTo>
                    <a:pt x="535546" y="126781"/>
                  </a:lnTo>
                  <a:cubicBezTo>
                    <a:pt x="535546" y="160406"/>
                    <a:pt x="522189" y="192653"/>
                    <a:pt x="498413" y="216429"/>
                  </a:cubicBezTo>
                  <a:cubicBezTo>
                    <a:pt x="474637" y="240205"/>
                    <a:pt x="442389" y="253562"/>
                    <a:pt x="408765"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8A2CC"/>
            </a:solidFill>
          </p:spPr>
        </p:sp>
        <p:sp>
          <p:nvSpPr>
            <p:cNvPr id="110" name="TextBox 37">
              <a:extLst>
                <a:ext uri="{FF2B5EF4-FFF2-40B4-BE49-F238E27FC236}">
                  <a16:creationId xmlns:a16="http://schemas.microsoft.com/office/drawing/2014/main" id="{692CBC2B-8A75-7A44-9436-9254A7559994}"/>
                </a:ext>
              </a:extLst>
            </p:cNvPr>
            <p:cNvSpPr txBox="1"/>
            <p:nvPr/>
          </p:nvSpPr>
          <p:spPr>
            <a:xfrm>
              <a:off x="-130443" y="-316971"/>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Input</a:t>
              </a:r>
            </a:p>
          </p:txBody>
        </p:sp>
      </p:grpSp>
      <p:grpSp>
        <p:nvGrpSpPr>
          <p:cNvPr id="83" name="Group 38">
            <a:extLst>
              <a:ext uri="{FF2B5EF4-FFF2-40B4-BE49-F238E27FC236}">
                <a16:creationId xmlns:a16="http://schemas.microsoft.com/office/drawing/2014/main" id="{39252A90-D960-65F9-AABF-197BCCA2A620}"/>
              </a:ext>
            </a:extLst>
          </p:cNvPr>
          <p:cNvGrpSpPr/>
          <p:nvPr/>
        </p:nvGrpSpPr>
        <p:grpSpPr>
          <a:xfrm>
            <a:off x="2704499" y="6177410"/>
            <a:ext cx="3086100" cy="3230767"/>
            <a:chOff x="-106307" y="-323438"/>
            <a:chExt cx="812800" cy="850900"/>
          </a:xfrm>
        </p:grpSpPr>
        <p:sp>
          <p:nvSpPr>
            <p:cNvPr id="107" name="Freeform 39">
              <a:extLst>
                <a:ext uri="{FF2B5EF4-FFF2-40B4-BE49-F238E27FC236}">
                  <a16:creationId xmlns:a16="http://schemas.microsoft.com/office/drawing/2014/main" id="{E457D46D-67E0-4F84-1169-7B5E9B35A671}"/>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A0B0B9"/>
            </a:solidFill>
          </p:spPr>
        </p:sp>
        <p:sp>
          <p:nvSpPr>
            <p:cNvPr id="108" name="TextBox 40">
              <a:extLst>
                <a:ext uri="{FF2B5EF4-FFF2-40B4-BE49-F238E27FC236}">
                  <a16:creationId xmlns:a16="http://schemas.microsoft.com/office/drawing/2014/main" id="{DBFD27B9-8779-3687-4579-CD9AF85D1DC1}"/>
                </a:ext>
              </a:extLst>
            </p:cNvPr>
            <p:cNvSpPr txBox="1"/>
            <p:nvPr/>
          </p:nvSpPr>
          <p:spPr>
            <a:xfrm>
              <a:off x="-106307" y="-323438"/>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Cleaning </a:t>
              </a:r>
            </a:p>
          </p:txBody>
        </p:sp>
      </p:grpSp>
      <p:grpSp>
        <p:nvGrpSpPr>
          <p:cNvPr id="84" name="Group 41">
            <a:extLst>
              <a:ext uri="{FF2B5EF4-FFF2-40B4-BE49-F238E27FC236}">
                <a16:creationId xmlns:a16="http://schemas.microsoft.com/office/drawing/2014/main" id="{A3DD9A92-A8F6-6FD3-89C3-BB66E6DACA41}"/>
              </a:ext>
            </a:extLst>
          </p:cNvPr>
          <p:cNvGrpSpPr/>
          <p:nvPr/>
        </p:nvGrpSpPr>
        <p:grpSpPr>
          <a:xfrm>
            <a:off x="4986995" y="6229365"/>
            <a:ext cx="3086100" cy="3230767"/>
            <a:chOff x="-138640" y="-312263"/>
            <a:chExt cx="812800" cy="850900"/>
          </a:xfrm>
        </p:grpSpPr>
        <p:sp>
          <p:nvSpPr>
            <p:cNvPr id="105" name="Freeform 42">
              <a:extLst>
                <a:ext uri="{FF2B5EF4-FFF2-40B4-BE49-F238E27FC236}">
                  <a16:creationId xmlns:a16="http://schemas.microsoft.com/office/drawing/2014/main" id="{4B361ADE-77BB-1E5B-DB93-34EF454C84B3}"/>
                </a:ext>
              </a:extLst>
            </p:cNvPr>
            <p:cNvSpPr/>
            <p:nvPr/>
          </p:nvSpPr>
          <p:spPr>
            <a:xfrm>
              <a:off x="0" y="0"/>
              <a:ext cx="512290" cy="253562"/>
            </a:xfrm>
            <a:custGeom>
              <a:avLst/>
              <a:gdLst/>
              <a:ahLst/>
              <a:cxnLst/>
              <a:rect l="l" t="t" r="r" b="b"/>
              <a:pathLst>
                <a:path w="512290" h="253562">
                  <a:moveTo>
                    <a:pt x="126781" y="0"/>
                  </a:moveTo>
                  <a:lnTo>
                    <a:pt x="385509" y="0"/>
                  </a:lnTo>
                  <a:cubicBezTo>
                    <a:pt x="455528" y="0"/>
                    <a:pt x="512290" y="56762"/>
                    <a:pt x="512290" y="126781"/>
                  </a:cubicBezTo>
                  <a:lnTo>
                    <a:pt x="512290" y="126781"/>
                  </a:lnTo>
                  <a:cubicBezTo>
                    <a:pt x="512290" y="160406"/>
                    <a:pt x="498933" y="192653"/>
                    <a:pt x="475157" y="216429"/>
                  </a:cubicBezTo>
                  <a:cubicBezTo>
                    <a:pt x="451380" y="240205"/>
                    <a:pt x="419133" y="253562"/>
                    <a:pt x="385509"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FC1C4"/>
            </a:solidFill>
          </p:spPr>
        </p:sp>
        <p:sp>
          <p:nvSpPr>
            <p:cNvPr id="106" name="TextBox 43">
              <a:extLst>
                <a:ext uri="{FF2B5EF4-FFF2-40B4-BE49-F238E27FC236}">
                  <a16:creationId xmlns:a16="http://schemas.microsoft.com/office/drawing/2014/main" id="{945315C8-BB43-D42B-AE32-D2B96CD549B5}"/>
                </a:ext>
              </a:extLst>
            </p:cNvPr>
            <p:cNvSpPr txBox="1"/>
            <p:nvPr/>
          </p:nvSpPr>
          <p:spPr>
            <a:xfrm>
              <a:off x="-138640" y="-312263"/>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Tokenize</a:t>
              </a:r>
            </a:p>
          </p:txBody>
        </p:sp>
      </p:grpSp>
      <p:grpSp>
        <p:nvGrpSpPr>
          <p:cNvPr id="85" name="Group 44">
            <a:extLst>
              <a:ext uri="{FF2B5EF4-FFF2-40B4-BE49-F238E27FC236}">
                <a16:creationId xmlns:a16="http://schemas.microsoft.com/office/drawing/2014/main" id="{BF7DA7E9-89B6-FD10-0378-C97B8B3AAA8B}"/>
              </a:ext>
            </a:extLst>
          </p:cNvPr>
          <p:cNvGrpSpPr/>
          <p:nvPr/>
        </p:nvGrpSpPr>
        <p:grpSpPr>
          <a:xfrm>
            <a:off x="7373417" y="6279739"/>
            <a:ext cx="3086100" cy="3230765"/>
            <a:chOff x="-115921" y="-298996"/>
            <a:chExt cx="812800" cy="850900"/>
          </a:xfrm>
        </p:grpSpPr>
        <p:sp>
          <p:nvSpPr>
            <p:cNvPr id="103" name="Freeform 45">
              <a:extLst>
                <a:ext uri="{FF2B5EF4-FFF2-40B4-BE49-F238E27FC236}">
                  <a16:creationId xmlns:a16="http://schemas.microsoft.com/office/drawing/2014/main" id="{0F96ACFE-DE4C-C168-DE9E-75C6F28BF629}"/>
                </a:ext>
              </a:extLst>
            </p:cNvPr>
            <p:cNvSpPr/>
            <p:nvPr/>
          </p:nvSpPr>
          <p:spPr>
            <a:xfrm>
              <a:off x="0" y="0"/>
              <a:ext cx="582059" cy="265832"/>
            </a:xfrm>
            <a:custGeom>
              <a:avLst/>
              <a:gdLst/>
              <a:ahLst/>
              <a:cxnLst/>
              <a:rect l="l" t="t" r="r" b="b"/>
              <a:pathLst>
                <a:path w="582059" h="265832">
                  <a:moveTo>
                    <a:pt x="132916" y="0"/>
                  </a:moveTo>
                  <a:lnTo>
                    <a:pt x="449143" y="0"/>
                  </a:lnTo>
                  <a:cubicBezTo>
                    <a:pt x="522550" y="0"/>
                    <a:pt x="582059" y="59509"/>
                    <a:pt x="582059" y="132916"/>
                  </a:cubicBezTo>
                  <a:lnTo>
                    <a:pt x="582059" y="132916"/>
                  </a:lnTo>
                  <a:cubicBezTo>
                    <a:pt x="582059" y="206324"/>
                    <a:pt x="522550" y="265832"/>
                    <a:pt x="449143" y="265832"/>
                  </a:cubicBezTo>
                  <a:lnTo>
                    <a:pt x="132916" y="265832"/>
                  </a:lnTo>
                  <a:cubicBezTo>
                    <a:pt x="59509" y="265832"/>
                    <a:pt x="0" y="206324"/>
                    <a:pt x="0" y="132916"/>
                  </a:cubicBezTo>
                  <a:lnTo>
                    <a:pt x="0" y="132916"/>
                  </a:lnTo>
                  <a:cubicBezTo>
                    <a:pt x="0" y="59509"/>
                    <a:pt x="59509" y="0"/>
                    <a:pt x="132916" y="0"/>
                  </a:cubicBezTo>
                  <a:close/>
                </a:path>
              </a:pathLst>
            </a:custGeom>
            <a:solidFill>
              <a:srgbClr val="F6C7B3"/>
            </a:solidFill>
          </p:spPr>
        </p:sp>
        <p:sp>
          <p:nvSpPr>
            <p:cNvPr id="104" name="TextBox 46">
              <a:extLst>
                <a:ext uri="{FF2B5EF4-FFF2-40B4-BE49-F238E27FC236}">
                  <a16:creationId xmlns:a16="http://schemas.microsoft.com/office/drawing/2014/main" id="{C69DDB05-375D-D0F8-7B40-8A9F9FD61A90}"/>
                </a:ext>
              </a:extLst>
            </p:cNvPr>
            <p:cNvSpPr txBox="1"/>
            <p:nvPr/>
          </p:nvSpPr>
          <p:spPr>
            <a:xfrm>
              <a:off x="-115921" y="-298996"/>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BERT </a:t>
              </a:r>
            </a:p>
            <a:p>
              <a:pPr algn="ctr">
                <a:lnSpc>
                  <a:spcPts val="3499"/>
                </a:lnSpc>
              </a:pPr>
              <a:r>
                <a:rPr lang="en-US" sz="2499" spc="99" dirty="0">
                  <a:solidFill>
                    <a:srgbClr val="000000"/>
                  </a:solidFill>
                  <a:latin typeface="Montserrat Semi-Bold"/>
                </a:rPr>
                <a:t>model</a:t>
              </a:r>
            </a:p>
          </p:txBody>
        </p:sp>
      </p:grpSp>
      <p:grpSp>
        <p:nvGrpSpPr>
          <p:cNvPr id="86" name="Group 47">
            <a:extLst>
              <a:ext uri="{FF2B5EF4-FFF2-40B4-BE49-F238E27FC236}">
                <a16:creationId xmlns:a16="http://schemas.microsoft.com/office/drawing/2014/main" id="{6C34784D-CB06-8D1C-D3BD-7B27195576FE}"/>
              </a:ext>
            </a:extLst>
          </p:cNvPr>
          <p:cNvGrpSpPr/>
          <p:nvPr/>
        </p:nvGrpSpPr>
        <p:grpSpPr>
          <a:xfrm>
            <a:off x="9905153" y="6258262"/>
            <a:ext cx="3086100" cy="3230767"/>
            <a:chOff x="-105977" y="-307161"/>
            <a:chExt cx="812800" cy="850900"/>
          </a:xfrm>
        </p:grpSpPr>
        <p:sp>
          <p:nvSpPr>
            <p:cNvPr id="101" name="Freeform 48">
              <a:extLst>
                <a:ext uri="{FF2B5EF4-FFF2-40B4-BE49-F238E27FC236}">
                  <a16:creationId xmlns:a16="http://schemas.microsoft.com/office/drawing/2014/main" id="{B933F976-9B86-82C1-06AA-8C96949D8DFF}"/>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B9D9F6"/>
            </a:solidFill>
          </p:spPr>
        </p:sp>
        <p:sp>
          <p:nvSpPr>
            <p:cNvPr id="102" name="TextBox 49">
              <a:extLst>
                <a:ext uri="{FF2B5EF4-FFF2-40B4-BE49-F238E27FC236}">
                  <a16:creationId xmlns:a16="http://schemas.microsoft.com/office/drawing/2014/main" id="{82E7E026-7FD3-906D-421B-A9EAB3E4FC97}"/>
                </a:ext>
              </a:extLst>
            </p:cNvPr>
            <p:cNvSpPr txBox="1"/>
            <p:nvPr/>
          </p:nvSpPr>
          <p:spPr>
            <a:xfrm>
              <a:off x="-105977" y="-307161"/>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Dense </a:t>
              </a:r>
            </a:p>
            <a:p>
              <a:pPr algn="ctr">
                <a:lnSpc>
                  <a:spcPts val="3499"/>
                </a:lnSpc>
              </a:pPr>
              <a:r>
                <a:rPr lang="en-US" sz="2499" spc="99" dirty="0">
                  <a:solidFill>
                    <a:srgbClr val="000000"/>
                  </a:solidFill>
                  <a:latin typeface="Montserrat Semi-Bold"/>
                </a:rPr>
                <a:t>layer</a:t>
              </a:r>
            </a:p>
          </p:txBody>
        </p:sp>
      </p:grpSp>
      <p:grpSp>
        <p:nvGrpSpPr>
          <p:cNvPr id="87" name="Group 50">
            <a:extLst>
              <a:ext uri="{FF2B5EF4-FFF2-40B4-BE49-F238E27FC236}">
                <a16:creationId xmlns:a16="http://schemas.microsoft.com/office/drawing/2014/main" id="{355D7B6B-21BA-D8A5-FFE3-6C4B268958D5}"/>
              </a:ext>
            </a:extLst>
          </p:cNvPr>
          <p:cNvGrpSpPr/>
          <p:nvPr/>
        </p:nvGrpSpPr>
        <p:grpSpPr>
          <a:xfrm>
            <a:off x="12365317" y="6201962"/>
            <a:ext cx="3086100" cy="3230767"/>
            <a:chOff x="-134194" y="-321989"/>
            <a:chExt cx="812800" cy="850900"/>
          </a:xfrm>
        </p:grpSpPr>
        <p:sp>
          <p:nvSpPr>
            <p:cNvPr id="99" name="Freeform 51">
              <a:extLst>
                <a:ext uri="{FF2B5EF4-FFF2-40B4-BE49-F238E27FC236}">
                  <a16:creationId xmlns:a16="http://schemas.microsoft.com/office/drawing/2014/main" id="{F0CCB88C-5608-CE66-97EB-C4E063FC8F1D}"/>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7A0A2"/>
            </a:solidFill>
          </p:spPr>
        </p:sp>
        <p:sp>
          <p:nvSpPr>
            <p:cNvPr id="100" name="TextBox 52">
              <a:extLst>
                <a:ext uri="{FF2B5EF4-FFF2-40B4-BE49-F238E27FC236}">
                  <a16:creationId xmlns:a16="http://schemas.microsoft.com/office/drawing/2014/main" id="{59AFA32B-3CF9-20A0-AA93-C314AF6B7EC1}"/>
                </a:ext>
              </a:extLst>
            </p:cNvPr>
            <p:cNvSpPr txBox="1"/>
            <p:nvPr/>
          </p:nvSpPr>
          <p:spPr>
            <a:xfrm>
              <a:off x="-134194" y="-321989"/>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Output</a:t>
              </a:r>
            </a:p>
          </p:txBody>
        </p:sp>
      </p:grpSp>
      <p:pic>
        <p:nvPicPr>
          <p:cNvPr id="88" name="Picture 53">
            <a:extLst>
              <a:ext uri="{FF2B5EF4-FFF2-40B4-BE49-F238E27FC236}">
                <a16:creationId xmlns:a16="http://schemas.microsoft.com/office/drawing/2014/main" id="{C1E54140-C437-1E1D-5BB4-17F3F37890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2626124" y="7474952"/>
            <a:ext cx="643705" cy="684792"/>
          </a:xfrm>
          <a:prstGeom prst="rect">
            <a:avLst/>
          </a:prstGeom>
        </p:spPr>
      </p:pic>
      <p:grpSp>
        <p:nvGrpSpPr>
          <p:cNvPr id="89" name="Group 54">
            <a:extLst>
              <a:ext uri="{FF2B5EF4-FFF2-40B4-BE49-F238E27FC236}">
                <a16:creationId xmlns:a16="http://schemas.microsoft.com/office/drawing/2014/main" id="{1BFA1A1A-BB9E-3E46-8147-97D83E2A0EA6}"/>
              </a:ext>
            </a:extLst>
          </p:cNvPr>
          <p:cNvGrpSpPr/>
          <p:nvPr/>
        </p:nvGrpSpPr>
        <p:grpSpPr>
          <a:xfrm>
            <a:off x="15394603" y="6268023"/>
            <a:ext cx="2712723" cy="3230765"/>
            <a:chOff x="-53883" y="-299573"/>
            <a:chExt cx="714462" cy="850900"/>
          </a:xfrm>
        </p:grpSpPr>
        <p:sp>
          <p:nvSpPr>
            <p:cNvPr id="97" name="Freeform 55">
              <a:extLst>
                <a:ext uri="{FF2B5EF4-FFF2-40B4-BE49-F238E27FC236}">
                  <a16:creationId xmlns:a16="http://schemas.microsoft.com/office/drawing/2014/main" id="{94645FC3-3050-6B3E-E207-D1932A59ADC9}"/>
                </a:ext>
              </a:extLst>
            </p:cNvPr>
            <p:cNvSpPr/>
            <p:nvPr/>
          </p:nvSpPr>
          <p:spPr>
            <a:xfrm>
              <a:off x="0" y="0"/>
              <a:ext cx="582059" cy="265832"/>
            </a:xfrm>
            <a:custGeom>
              <a:avLst/>
              <a:gdLst/>
              <a:ahLst/>
              <a:cxnLst/>
              <a:rect l="l" t="t" r="r" b="b"/>
              <a:pathLst>
                <a:path w="582059" h="265832">
                  <a:moveTo>
                    <a:pt x="132916" y="0"/>
                  </a:moveTo>
                  <a:lnTo>
                    <a:pt x="449143" y="0"/>
                  </a:lnTo>
                  <a:cubicBezTo>
                    <a:pt x="522550" y="0"/>
                    <a:pt x="582059" y="59509"/>
                    <a:pt x="582059" y="132916"/>
                  </a:cubicBezTo>
                  <a:lnTo>
                    <a:pt x="582059" y="132916"/>
                  </a:lnTo>
                  <a:cubicBezTo>
                    <a:pt x="582059" y="206324"/>
                    <a:pt x="522550" y="265832"/>
                    <a:pt x="449143" y="265832"/>
                  </a:cubicBezTo>
                  <a:lnTo>
                    <a:pt x="132916" y="265832"/>
                  </a:lnTo>
                  <a:cubicBezTo>
                    <a:pt x="59509" y="265832"/>
                    <a:pt x="0" y="206324"/>
                    <a:pt x="0" y="132916"/>
                  </a:cubicBezTo>
                  <a:lnTo>
                    <a:pt x="0" y="132916"/>
                  </a:lnTo>
                  <a:cubicBezTo>
                    <a:pt x="0" y="59509"/>
                    <a:pt x="59509" y="0"/>
                    <a:pt x="132916" y="0"/>
                  </a:cubicBezTo>
                  <a:close/>
                </a:path>
              </a:pathLst>
            </a:custGeom>
            <a:solidFill>
              <a:srgbClr val="D48986"/>
            </a:solidFill>
          </p:spPr>
        </p:sp>
        <p:sp>
          <p:nvSpPr>
            <p:cNvPr id="98" name="TextBox 56">
              <a:extLst>
                <a:ext uri="{FF2B5EF4-FFF2-40B4-BE49-F238E27FC236}">
                  <a16:creationId xmlns:a16="http://schemas.microsoft.com/office/drawing/2014/main" id="{5C85639D-98FA-481C-3375-80F74E0CACD7}"/>
                </a:ext>
              </a:extLst>
            </p:cNvPr>
            <p:cNvSpPr txBox="1"/>
            <p:nvPr/>
          </p:nvSpPr>
          <p:spPr>
            <a:xfrm>
              <a:off x="-53883" y="-299573"/>
              <a:ext cx="714462"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Evaluation metrics</a:t>
              </a:r>
            </a:p>
          </p:txBody>
        </p:sp>
      </p:grpSp>
      <p:pic>
        <p:nvPicPr>
          <p:cNvPr id="90" name="Picture 57">
            <a:extLst>
              <a:ext uri="{FF2B5EF4-FFF2-40B4-BE49-F238E27FC236}">
                <a16:creationId xmlns:a16="http://schemas.microsoft.com/office/drawing/2014/main" id="{9DE1959F-98AF-DDBC-1AE4-4D3E9653C3D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5152480" y="7321340"/>
            <a:ext cx="643705" cy="684792"/>
          </a:xfrm>
          <a:prstGeom prst="rect">
            <a:avLst/>
          </a:prstGeom>
        </p:spPr>
      </p:pic>
      <p:pic>
        <p:nvPicPr>
          <p:cNvPr id="91" name="Picture 58">
            <a:extLst>
              <a:ext uri="{FF2B5EF4-FFF2-40B4-BE49-F238E27FC236}">
                <a16:creationId xmlns:a16="http://schemas.microsoft.com/office/drawing/2014/main" id="{25FC1187-77B6-36AF-00FB-EA99A1D33D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7301541" y="7802670"/>
            <a:ext cx="643705" cy="684792"/>
          </a:xfrm>
          <a:prstGeom prst="rect">
            <a:avLst/>
          </a:prstGeom>
        </p:spPr>
      </p:pic>
      <p:pic>
        <p:nvPicPr>
          <p:cNvPr id="92" name="Picture 59">
            <a:extLst>
              <a:ext uri="{FF2B5EF4-FFF2-40B4-BE49-F238E27FC236}">
                <a16:creationId xmlns:a16="http://schemas.microsoft.com/office/drawing/2014/main" id="{8BB6EA85-2617-65F8-2B40-ABC0A3042ED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9823833" y="7340390"/>
            <a:ext cx="643705" cy="684792"/>
          </a:xfrm>
          <a:prstGeom prst="rect">
            <a:avLst/>
          </a:prstGeom>
        </p:spPr>
      </p:pic>
      <p:pic>
        <p:nvPicPr>
          <p:cNvPr id="93" name="Picture 60">
            <a:extLst>
              <a:ext uri="{FF2B5EF4-FFF2-40B4-BE49-F238E27FC236}">
                <a16:creationId xmlns:a16="http://schemas.microsoft.com/office/drawing/2014/main" id="{B5A95B0C-3DD4-95E7-6AF5-0485859C34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2346127" y="7321340"/>
            <a:ext cx="643705" cy="684792"/>
          </a:xfrm>
          <a:prstGeom prst="rect">
            <a:avLst/>
          </a:prstGeom>
        </p:spPr>
      </p:pic>
      <p:pic>
        <p:nvPicPr>
          <p:cNvPr id="94" name="Picture 61">
            <a:extLst>
              <a:ext uri="{FF2B5EF4-FFF2-40B4-BE49-F238E27FC236}">
                <a16:creationId xmlns:a16="http://schemas.microsoft.com/office/drawing/2014/main" id="{5C047951-F192-CA73-87A9-6405497EDD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5019144" y="7809141"/>
            <a:ext cx="643705" cy="684792"/>
          </a:xfrm>
          <a:prstGeom prst="rect">
            <a:avLst/>
          </a:prstGeom>
        </p:spPr>
      </p:pic>
      <p:sp>
        <p:nvSpPr>
          <p:cNvPr id="95" name="AutoShape 62">
            <a:extLst>
              <a:ext uri="{FF2B5EF4-FFF2-40B4-BE49-F238E27FC236}">
                <a16:creationId xmlns:a16="http://schemas.microsoft.com/office/drawing/2014/main" id="{BE69FD53-ED6F-D76E-0C25-B1B61B0CC9AB}"/>
              </a:ext>
            </a:extLst>
          </p:cNvPr>
          <p:cNvSpPr/>
          <p:nvPr/>
        </p:nvSpPr>
        <p:spPr>
          <a:xfrm rot="21588595">
            <a:off x="8812646" y="5478619"/>
            <a:ext cx="5227598" cy="34512"/>
          </a:xfrm>
          <a:prstGeom prst="line">
            <a:avLst/>
          </a:prstGeom>
          <a:ln w="114300" cap="rnd">
            <a:solidFill>
              <a:srgbClr val="4A535F">
                <a:alpha val="43922"/>
              </a:srgbClr>
            </a:solidFill>
            <a:prstDash val="solid"/>
            <a:bevel/>
            <a:headEnd type="none" w="sm" len="sm"/>
            <a:tailEnd type="none" w="sm" len="sm"/>
          </a:ln>
        </p:spPr>
      </p:sp>
      <p:pic>
        <p:nvPicPr>
          <p:cNvPr id="96" name="Picture 9">
            <a:extLst>
              <a:ext uri="{FF2B5EF4-FFF2-40B4-BE49-F238E27FC236}">
                <a16:creationId xmlns:a16="http://schemas.microsoft.com/office/drawing/2014/main" id="{2036DF78-58F3-CF43-CE95-97C8D0859321}"/>
              </a:ext>
            </a:extLst>
          </p:cNvPr>
          <p:cNvPicPr>
            <a:picLocks noChangeAspect="1"/>
          </p:cNvPicPr>
          <p:nvPr/>
        </p:nvPicPr>
        <p:blipFill>
          <a:blip r:embed="rId4">
            <a:alphaModFix amt="43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84521">
            <a:off x="7543516" y="5540485"/>
            <a:ext cx="1909595" cy="1779655"/>
          </a:xfrm>
          <a:prstGeom prst="rect">
            <a:avLst/>
          </a:prstGeom>
        </p:spPr>
      </p:pic>
      <p:sp>
        <p:nvSpPr>
          <p:cNvPr id="3" name="TextBox 2">
            <a:extLst>
              <a:ext uri="{FF2B5EF4-FFF2-40B4-BE49-F238E27FC236}">
                <a16:creationId xmlns:a16="http://schemas.microsoft.com/office/drawing/2014/main" id="{52F3C1C7-AC86-C1A5-C200-8053D16B35D1}"/>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A535F"/>
        </a:solidFill>
        <a:effectLst/>
      </p:bgPr>
    </p:bg>
    <p:spTree>
      <p:nvGrpSpPr>
        <p:cNvPr id="1" name=""/>
        <p:cNvGrpSpPr/>
        <p:nvPr/>
      </p:nvGrpSpPr>
      <p:grpSpPr>
        <a:xfrm>
          <a:off x="0" y="0"/>
          <a:ext cx="0" cy="0"/>
          <a:chOff x="0" y="0"/>
          <a:chExt cx="0" cy="0"/>
        </a:xfrm>
      </p:grpSpPr>
      <p:grpSp>
        <p:nvGrpSpPr>
          <p:cNvPr id="5" name="Group 5"/>
          <p:cNvGrpSpPr/>
          <p:nvPr/>
        </p:nvGrpSpPr>
        <p:grpSpPr>
          <a:xfrm>
            <a:off x="0" y="2457854"/>
            <a:ext cx="18288000" cy="7829146"/>
            <a:chOff x="0" y="0"/>
            <a:chExt cx="4954048" cy="1451547"/>
          </a:xfrm>
        </p:grpSpPr>
        <p:sp>
          <p:nvSpPr>
            <p:cNvPr id="6" name="Freeform 6"/>
            <p:cNvSpPr/>
            <p:nvPr/>
          </p:nvSpPr>
          <p:spPr>
            <a:xfrm>
              <a:off x="0" y="0"/>
              <a:ext cx="4954048" cy="1451547"/>
            </a:xfrm>
            <a:custGeom>
              <a:avLst/>
              <a:gdLst/>
              <a:ahLst/>
              <a:cxnLst/>
              <a:rect l="l" t="t" r="r" b="b"/>
              <a:pathLst>
                <a:path w="4954048" h="1451547">
                  <a:moveTo>
                    <a:pt x="0" y="0"/>
                  </a:moveTo>
                  <a:lnTo>
                    <a:pt x="4954048" y="0"/>
                  </a:lnTo>
                  <a:lnTo>
                    <a:pt x="4954048" y="1451547"/>
                  </a:lnTo>
                  <a:lnTo>
                    <a:pt x="0" y="1451547"/>
                  </a:lnTo>
                  <a:close/>
                </a:path>
              </a:pathLst>
            </a:custGeom>
            <a:solidFill>
              <a:srgbClr val="FBFDFE"/>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3" name="TextBox 59">
            <a:extLst>
              <a:ext uri="{FF2B5EF4-FFF2-40B4-BE49-F238E27FC236}">
                <a16:creationId xmlns:a16="http://schemas.microsoft.com/office/drawing/2014/main" id="{4AC8D3DD-D16F-1074-7D66-0EF5036D8841}"/>
              </a:ext>
            </a:extLst>
          </p:cNvPr>
          <p:cNvSpPr txBox="1"/>
          <p:nvPr/>
        </p:nvSpPr>
        <p:spPr>
          <a:xfrm>
            <a:off x="3981516" y="1070057"/>
            <a:ext cx="11734800" cy="546240"/>
          </a:xfrm>
          <a:prstGeom prst="rect">
            <a:avLst/>
          </a:prstGeom>
        </p:spPr>
        <p:txBody>
          <a:bodyPr wrap="square" lIns="0" tIns="0" rIns="0" bIns="0" rtlCol="0" anchor="t">
            <a:spAutoFit/>
          </a:bodyPr>
          <a:lstStyle/>
          <a:p>
            <a:pPr marL="0" marR="0" lvl="0" indent="0" algn="l" defTabSz="914400" rtl="0" eaLnBrk="1" fontAlgn="auto" latinLnBrk="0" hangingPunct="1">
              <a:lnSpc>
                <a:spcPts val="3870"/>
              </a:lnSpc>
              <a:spcBef>
                <a:spcPct val="0"/>
              </a:spcBef>
              <a:spcAft>
                <a:spcPts val="0"/>
              </a:spcAft>
              <a:buClrTx/>
              <a:buSzTx/>
              <a:buFontTx/>
              <a:buNone/>
              <a:tabLst/>
              <a:defRPr/>
            </a:pPr>
            <a:r>
              <a:rPr kumimoji="0" lang="en-US" sz="5400" b="0" i="0" u="none" strike="noStrike" kern="1200" cap="none" spc="110" normalizeH="0" baseline="0" noProof="0" dirty="0">
                <a:ln>
                  <a:noFill/>
                </a:ln>
                <a:solidFill>
                  <a:srgbClr val="FBFDFE"/>
                </a:solidFill>
                <a:effectLst/>
                <a:uLnTx/>
                <a:uFillTx/>
                <a:latin typeface="Montserrat Semi-Bold"/>
                <a:ea typeface="+mn-ea"/>
                <a:cs typeface="+mn-cs"/>
              </a:rPr>
              <a:t>Model prediction / inference</a:t>
            </a:r>
          </a:p>
        </p:txBody>
      </p:sp>
      <p:sp>
        <p:nvSpPr>
          <p:cNvPr id="3" name="مربع نص 2">
            <a:extLst>
              <a:ext uri="{FF2B5EF4-FFF2-40B4-BE49-F238E27FC236}">
                <a16:creationId xmlns:a16="http://schemas.microsoft.com/office/drawing/2014/main" id="{9C689F5D-9D13-B82B-6A02-6CFEAC73EB9F}"/>
              </a:ext>
            </a:extLst>
          </p:cNvPr>
          <p:cNvSpPr txBox="1"/>
          <p:nvPr/>
        </p:nvSpPr>
        <p:spPr>
          <a:xfrm>
            <a:off x="207315" y="3314700"/>
            <a:ext cx="4191000" cy="4954905"/>
          </a:xfrm>
          <a:prstGeom prst="verticalScroll">
            <a:avLst/>
          </a:prstGeom>
          <a:solidFill>
            <a:srgbClr val="D7DDE1"/>
          </a:solidFill>
        </p:spPr>
        <p:txBody>
          <a:bodyPr wrap="square">
            <a:spAutoFit/>
          </a:bodyPr>
          <a:lstStyle/>
          <a:p>
            <a:r>
              <a:rPr lang="en-US" sz="700" b="0" dirty="0">
                <a:solidFill>
                  <a:srgbClr val="4A535F"/>
                </a:solidFill>
                <a:effectLst/>
                <a:latin typeface="Consolas" panose="020B0609020204030204" pitchFamily="49" charset="0"/>
              </a:rPr>
              <a:t>Cop Shares Racist Meme About Michelle Obama; Now That Cop Is Having A VERY Bad Day (IMAGES)After the election of Donald Trump many folks seem to see it as a permission slip to be as racist and vile as possible. However, here s the thing, you re still going to get called out as racist and vile. And one Alabama police officer just found this out the hard way.According to the Washington Post: Talladega Police Officer Joel Husk was terminated Wednesday for violating the department s social media and code of conduct policies, City Manager Patrick Bryant said. What did he do? So glad you asked: Husk had posted several memes on his Facebook page, including one showing Obama and Melania Trump.  Fluent in Slovenian, English, French, Serbian, and German,  it said over Trump s photo. Over Obama s, it read:  Fluent in Ghetto. Not only that, he posted several extraordinarily racist memes:via Washington Postvia Washington PostAccording to the City Manager, the statements were  deemed to be biased or racially insensitive or derogatory  and because of that, they  have to take action to correct it. If you re going to be a police officer and serve all the public, you can t assume black people standing up for their rights are equivalent to the KKK. That s about the most horrific equivalence imaginable.Also, according to WaPo: Husk, 37, who had been with the department for about two and a half years, had also shared a meme showing President Obama with the words:  Was Dallas a terrorist attack? Yes! Carried out by Obama s own homegrown terrorist group! Which is a blatant lie and anyone who were to feel that way belongs nowhere near law enforcement. The city took the proper action letting this racist cop go, and hopefully it will be an example to police departments all over the country that this sort of behavior simply cannot be tolerated.Trump s election must not be allowed to serve as a permission slip to bigots everywhere that it s fine to be as awful as possible, because here in the land of the free and the home of the brave, everyone is protected. Everyone, regardless of color, class, gender, sexual orientation, or creed.Featured Photo by Chip Somodevilla/Getty Images</a:t>
            </a:r>
          </a:p>
        </p:txBody>
      </p:sp>
      <p:pic>
        <p:nvPicPr>
          <p:cNvPr id="4" name="Picture 30">
            <a:extLst>
              <a:ext uri="{FF2B5EF4-FFF2-40B4-BE49-F238E27FC236}">
                <a16:creationId xmlns:a16="http://schemas.microsoft.com/office/drawing/2014/main" id="{A552D690-6C5A-5997-40AF-6D7F53129C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3931415" y="4636413"/>
            <a:ext cx="1011261" cy="1075811"/>
          </a:xfrm>
          <a:prstGeom prst="rect">
            <a:avLst/>
          </a:prstGeom>
        </p:spPr>
      </p:pic>
      <p:grpSp>
        <p:nvGrpSpPr>
          <p:cNvPr id="8" name="Group 18">
            <a:extLst>
              <a:ext uri="{FF2B5EF4-FFF2-40B4-BE49-F238E27FC236}">
                <a16:creationId xmlns:a16="http://schemas.microsoft.com/office/drawing/2014/main" id="{B9FF71D8-88C7-6C3F-BEE5-752CA28F1EF4}"/>
              </a:ext>
            </a:extLst>
          </p:cNvPr>
          <p:cNvGrpSpPr/>
          <p:nvPr/>
        </p:nvGrpSpPr>
        <p:grpSpPr>
          <a:xfrm>
            <a:off x="4587710" y="3528116"/>
            <a:ext cx="3086100" cy="3230767"/>
            <a:chOff x="-146335" y="-311847"/>
            <a:chExt cx="812800" cy="850900"/>
          </a:xfrm>
        </p:grpSpPr>
        <p:sp>
          <p:nvSpPr>
            <p:cNvPr id="9" name="Freeform 19">
              <a:extLst>
                <a:ext uri="{FF2B5EF4-FFF2-40B4-BE49-F238E27FC236}">
                  <a16:creationId xmlns:a16="http://schemas.microsoft.com/office/drawing/2014/main" id="{29DB3026-CB22-0E0A-A579-77D34BD427BC}"/>
                </a:ext>
              </a:extLst>
            </p:cNvPr>
            <p:cNvSpPr/>
            <p:nvPr/>
          </p:nvSpPr>
          <p:spPr>
            <a:xfrm>
              <a:off x="0" y="0"/>
              <a:ext cx="512290" cy="253562"/>
            </a:xfrm>
            <a:custGeom>
              <a:avLst/>
              <a:gdLst/>
              <a:ahLst/>
              <a:cxnLst/>
              <a:rect l="l" t="t" r="r" b="b"/>
              <a:pathLst>
                <a:path w="512290" h="253562">
                  <a:moveTo>
                    <a:pt x="126781" y="0"/>
                  </a:moveTo>
                  <a:lnTo>
                    <a:pt x="385509" y="0"/>
                  </a:lnTo>
                  <a:cubicBezTo>
                    <a:pt x="455528" y="0"/>
                    <a:pt x="512290" y="56762"/>
                    <a:pt x="512290" y="126781"/>
                  </a:cubicBezTo>
                  <a:lnTo>
                    <a:pt x="512290" y="126781"/>
                  </a:lnTo>
                  <a:cubicBezTo>
                    <a:pt x="512290" y="160406"/>
                    <a:pt x="498933" y="192653"/>
                    <a:pt x="475157" y="216429"/>
                  </a:cubicBezTo>
                  <a:cubicBezTo>
                    <a:pt x="451380" y="240205"/>
                    <a:pt x="419133" y="253562"/>
                    <a:pt x="385509"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7FC1C4"/>
            </a:solidFill>
          </p:spPr>
        </p:sp>
        <p:sp>
          <p:nvSpPr>
            <p:cNvPr id="10" name="TextBox 20">
              <a:extLst>
                <a:ext uri="{FF2B5EF4-FFF2-40B4-BE49-F238E27FC236}">
                  <a16:creationId xmlns:a16="http://schemas.microsoft.com/office/drawing/2014/main" id="{9BCB011D-1170-AE22-8AD5-97A7D1159D21}"/>
                </a:ext>
              </a:extLst>
            </p:cNvPr>
            <p:cNvSpPr txBox="1"/>
            <p:nvPr/>
          </p:nvSpPr>
          <p:spPr>
            <a:xfrm>
              <a:off x="-146335" y="-311847"/>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Tokenize</a:t>
              </a:r>
            </a:p>
          </p:txBody>
        </p:sp>
      </p:grpSp>
      <p:grpSp>
        <p:nvGrpSpPr>
          <p:cNvPr id="11" name="Group 24">
            <a:extLst>
              <a:ext uri="{FF2B5EF4-FFF2-40B4-BE49-F238E27FC236}">
                <a16:creationId xmlns:a16="http://schemas.microsoft.com/office/drawing/2014/main" id="{CBFE5BEE-09A1-096B-B12B-E14C5025480A}"/>
              </a:ext>
            </a:extLst>
          </p:cNvPr>
          <p:cNvGrpSpPr/>
          <p:nvPr/>
        </p:nvGrpSpPr>
        <p:grpSpPr>
          <a:xfrm>
            <a:off x="7984060" y="3528116"/>
            <a:ext cx="3086100" cy="3230767"/>
            <a:chOff x="-115371" y="-322737"/>
            <a:chExt cx="812800" cy="850900"/>
          </a:xfrm>
        </p:grpSpPr>
        <p:sp>
          <p:nvSpPr>
            <p:cNvPr id="12" name="Freeform 25">
              <a:extLst>
                <a:ext uri="{FF2B5EF4-FFF2-40B4-BE49-F238E27FC236}">
                  <a16:creationId xmlns:a16="http://schemas.microsoft.com/office/drawing/2014/main" id="{E8060C08-43DD-9344-34CD-1A292FC3542F}"/>
                </a:ext>
              </a:extLst>
            </p:cNvPr>
            <p:cNvSpPr/>
            <p:nvPr/>
          </p:nvSpPr>
          <p:spPr>
            <a:xfrm>
              <a:off x="0" y="0"/>
              <a:ext cx="582059" cy="253562"/>
            </a:xfrm>
            <a:custGeom>
              <a:avLst/>
              <a:gdLst/>
              <a:ahLst/>
              <a:cxnLst/>
              <a:rect l="l" t="t" r="r" b="b"/>
              <a:pathLst>
                <a:path w="582059" h="253562">
                  <a:moveTo>
                    <a:pt x="126781" y="0"/>
                  </a:moveTo>
                  <a:lnTo>
                    <a:pt x="455278" y="0"/>
                  </a:lnTo>
                  <a:cubicBezTo>
                    <a:pt x="525297" y="0"/>
                    <a:pt x="582059" y="56762"/>
                    <a:pt x="582059" y="126781"/>
                  </a:cubicBezTo>
                  <a:lnTo>
                    <a:pt x="582059" y="126781"/>
                  </a:lnTo>
                  <a:cubicBezTo>
                    <a:pt x="582059" y="160406"/>
                    <a:pt x="568702" y="192653"/>
                    <a:pt x="544925" y="216429"/>
                  </a:cubicBezTo>
                  <a:cubicBezTo>
                    <a:pt x="521149" y="240205"/>
                    <a:pt x="488902" y="253562"/>
                    <a:pt x="455278" y="253562"/>
                  </a:cubicBezTo>
                  <a:lnTo>
                    <a:pt x="126781" y="253562"/>
                  </a:lnTo>
                  <a:cubicBezTo>
                    <a:pt x="93157" y="253562"/>
                    <a:pt x="60909" y="240205"/>
                    <a:pt x="37133" y="216429"/>
                  </a:cubicBezTo>
                  <a:cubicBezTo>
                    <a:pt x="13357" y="192653"/>
                    <a:pt x="0" y="160406"/>
                    <a:pt x="0" y="126781"/>
                  </a:cubicBezTo>
                  <a:lnTo>
                    <a:pt x="0" y="126781"/>
                  </a:lnTo>
                  <a:cubicBezTo>
                    <a:pt x="0" y="93157"/>
                    <a:pt x="13357" y="60909"/>
                    <a:pt x="37133" y="37133"/>
                  </a:cubicBezTo>
                  <a:cubicBezTo>
                    <a:pt x="60909" y="13357"/>
                    <a:pt x="93157" y="0"/>
                    <a:pt x="126781" y="0"/>
                  </a:cubicBezTo>
                  <a:close/>
                </a:path>
              </a:pathLst>
            </a:custGeom>
            <a:solidFill>
              <a:srgbClr val="B9D9F6"/>
            </a:solidFill>
          </p:spPr>
        </p:sp>
        <p:sp>
          <p:nvSpPr>
            <p:cNvPr id="13" name="TextBox 26">
              <a:extLst>
                <a:ext uri="{FF2B5EF4-FFF2-40B4-BE49-F238E27FC236}">
                  <a16:creationId xmlns:a16="http://schemas.microsoft.com/office/drawing/2014/main" id="{80E1D307-6F2E-2999-3852-41ED755027D0}"/>
                </a:ext>
              </a:extLst>
            </p:cNvPr>
            <p:cNvSpPr txBox="1"/>
            <p:nvPr/>
          </p:nvSpPr>
          <p:spPr>
            <a:xfrm>
              <a:off x="-115371" y="-322737"/>
              <a:ext cx="812800" cy="850900"/>
            </a:xfrm>
            <a:prstGeom prst="rect">
              <a:avLst/>
            </a:prstGeom>
          </p:spPr>
          <p:txBody>
            <a:bodyPr lIns="50800" tIns="50800" rIns="50800" bIns="50800" rtlCol="0" anchor="ctr"/>
            <a:lstStyle/>
            <a:p>
              <a:pPr algn="ctr">
                <a:lnSpc>
                  <a:spcPts val="3499"/>
                </a:lnSpc>
              </a:pPr>
              <a:r>
                <a:rPr lang="en-US" sz="2499" spc="99" dirty="0">
                  <a:solidFill>
                    <a:srgbClr val="000000"/>
                  </a:solidFill>
                  <a:latin typeface="Montserrat Semi-Bold"/>
                </a:rPr>
                <a:t>Classifier</a:t>
              </a:r>
            </a:p>
          </p:txBody>
        </p:sp>
      </p:grpSp>
      <p:pic>
        <p:nvPicPr>
          <p:cNvPr id="14" name="Picture 30">
            <a:extLst>
              <a:ext uri="{FF2B5EF4-FFF2-40B4-BE49-F238E27FC236}">
                <a16:creationId xmlns:a16="http://schemas.microsoft.com/office/drawing/2014/main" id="{27D77EE5-B111-EAE6-52B9-D13725639F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7268564" y="4695473"/>
            <a:ext cx="1082864" cy="1151984"/>
          </a:xfrm>
          <a:prstGeom prst="rect">
            <a:avLst/>
          </a:prstGeom>
        </p:spPr>
      </p:pic>
      <p:pic>
        <p:nvPicPr>
          <p:cNvPr id="19" name="Picture 30">
            <a:extLst>
              <a:ext uri="{FF2B5EF4-FFF2-40B4-BE49-F238E27FC236}">
                <a16:creationId xmlns:a16="http://schemas.microsoft.com/office/drawing/2014/main" id="{9F4BC7D6-5DBC-9B5F-1326-CFE1F20BC69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0675018" y="4650497"/>
            <a:ext cx="1020907" cy="1086072"/>
          </a:xfrm>
          <a:prstGeom prst="rect">
            <a:avLst/>
          </a:prstGeom>
        </p:spPr>
      </p:pic>
      <p:pic>
        <p:nvPicPr>
          <p:cNvPr id="21" name="صورة 20" descr="صورة تحتوي على نص&#10;&#10;تم إنشاء الوصف تلقائياً">
            <a:extLst>
              <a:ext uri="{FF2B5EF4-FFF2-40B4-BE49-F238E27FC236}">
                <a16:creationId xmlns:a16="http://schemas.microsoft.com/office/drawing/2014/main" id="{D9223C0C-D503-5C5E-ECDE-84DD37FCD6BC}"/>
              </a:ext>
            </a:extLst>
          </p:cNvPr>
          <p:cNvPicPr>
            <a:picLocks noChangeAspect="1"/>
          </p:cNvPicPr>
          <p:nvPr/>
        </p:nvPicPr>
        <p:blipFill rotWithShape="1">
          <a:blip r:embed="rId4">
            <a:extLst>
              <a:ext uri="{28A0092B-C50C-407E-A947-70E740481C1C}">
                <a14:useLocalDpi xmlns:a14="http://schemas.microsoft.com/office/drawing/2010/main" val="0"/>
              </a:ext>
            </a:extLst>
          </a:blip>
          <a:srcRect l="40804" t="41853" r="38449" b="45860"/>
          <a:stretch/>
        </p:blipFill>
        <p:spPr>
          <a:xfrm>
            <a:off x="12006051" y="4547087"/>
            <a:ext cx="2544457" cy="1264008"/>
          </a:xfrm>
          <a:prstGeom prst="rect">
            <a:avLst/>
          </a:prstGeom>
          <a:ln w="76200">
            <a:solidFill>
              <a:srgbClr val="D7DDE1"/>
            </a:solidFill>
          </a:ln>
        </p:spPr>
      </p:pic>
      <p:pic>
        <p:nvPicPr>
          <p:cNvPr id="23" name="صورة 22" descr="صورة تحتوي على نص&#10;&#10;تم إنشاء الوصف تلقائياً">
            <a:extLst>
              <a:ext uri="{FF2B5EF4-FFF2-40B4-BE49-F238E27FC236}">
                <a16:creationId xmlns:a16="http://schemas.microsoft.com/office/drawing/2014/main" id="{3721ACF0-18BC-0CCD-DD83-62AE17116386}"/>
              </a:ext>
            </a:extLst>
          </p:cNvPr>
          <p:cNvPicPr>
            <a:picLocks noChangeAspect="1"/>
          </p:cNvPicPr>
          <p:nvPr/>
        </p:nvPicPr>
        <p:blipFill rotWithShape="1">
          <a:blip r:embed="rId4">
            <a:extLst>
              <a:ext uri="{28A0092B-C50C-407E-A947-70E740481C1C}">
                <a14:useLocalDpi xmlns:a14="http://schemas.microsoft.com/office/drawing/2010/main" val="0"/>
              </a:ext>
            </a:extLst>
          </a:blip>
          <a:srcRect l="37896" t="58304" r="54356" b="38216"/>
          <a:stretch/>
        </p:blipFill>
        <p:spPr>
          <a:xfrm>
            <a:off x="15592458" y="4805123"/>
            <a:ext cx="2314542" cy="871777"/>
          </a:xfrm>
          <a:prstGeom prst="rect">
            <a:avLst/>
          </a:prstGeom>
          <a:ln w="76200">
            <a:solidFill>
              <a:srgbClr val="D7DDE1"/>
            </a:solidFill>
          </a:ln>
        </p:spPr>
      </p:pic>
      <p:pic>
        <p:nvPicPr>
          <p:cNvPr id="22" name="Picture 30">
            <a:extLst>
              <a:ext uri="{FF2B5EF4-FFF2-40B4-BE49-F238E27FC236}">
                <a16:creationId xmlns:a16="http://schemas.microsoft.com/office/drawing/2014/main" id="{C3C9F8D5-90D9-F2CE-2298-31E83FB2B55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351290">
            <a:off x="14467095" y="4773548"/>
            <a:ext cx="1020907" cy="1086072"/>
          </a:xfrm>
          <a:prstGeom prst="rect">
            <a:avLst/>
          </a:prstGeom>
        </p:spPr>
      </p:pic>
      <p:grpSp>
        <p:nvGrpSpPr>
          <p:cNvPr id="24" name="Group 8">
            <a:extLst>
              <a:ext uri="{FF2B5EF4-FFF2-40B4-BE49-F238E27FC236}">
                <a16:creationId xmlns:a16="http://schemas.microsoft.com/office/drawing/2014/main" id="{0925FD18-AF5C-76EA-4C72-796F5480B433}"/>
              </a:ext>
            </a:extLst>
          </p:cNvPr>
          <p:cNvGrpSpPr/>
          <p:nvPr/>
        </p:nvGrpSpPr>
        <p:grpSpPr>
          <a:xfrm>
            <a:off x="-1036508" y="9447772"/>
            <a:ext cx="4393457" cy="839228"/>
            <a:chOff x="0" y="0"/>
            <a:chExt cx="1157124" cy="221031"/>
          </a:xfrm>
        </p:grpSpPr>
        <p:sp>
          <p:nvSpPr>
            <p:cNvPr id="25" name="Freeform 9">
              <a:extLst>
                <a:ext uri="{FF2B5EF4-FFF2-40B4-BE49-F238E27FC236}">
                  <a16:creationId xmlns:a16="http://schemas.microsoft.com/office/drawing/2014/main" id="{854AD8AE-84DF-5D64-A497-9FF33331A137}"/>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26" name="TextBox 10">
              <a:extLst>
                <a:ext uri="{FF2B5EF4-FFF2-40B4-BE49-F238E27FC236}">
                  <a16:creationId xmlns:a16="http://schemas.microsoft.com/office/drawing/2014/main" id="{31B568CB-070D-891F-208B-6F7430EFF8E4}"/>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7" name="Group 11">
            <a:extLst>
              <a:ext uri="{FF2B5EF4-FFF2-40B4-BE49-F238E27FC236}">
                <a16:creationId xmlns:a16="http://schemas.microsoft.com/office/drawing/2014/main" id="{7158AD2B-13D8-CF77-83C7-DAB451C59EFB}"/>
              </a:ext>
            </a:extLst>
          </p:cNvPr>
          <p:cNvGrpSpPr/>
          <p:nvPr/>
        </p:nvGrpSpPr>
        <p:grpSpPr>
          <a:xfrm>
            <a:off x="2480669" y="9258300"/>
            <a:ext cx="2664422" cy="1218172"/>
            <a:chOff x="0" y="0"/>
            <a:chExt cx="483446" cy="221031"/>
          </a:xfrm>
        </p:grpSpPr>
        <p:sp>
          <p:nvSpPr>
            <p:cNvPr id="28" name="Freeform 12">
              <a:extLst>
                <a:ext uri="{FF2B5EF4-FFF2-40B4-BE49-F238E27FC236}">
                  <a16:creationId xmlns:a16="http://schemas.microsoft.com/office/drawing/2014/main" id="{0C90496D-39D0-0977-AD6A-85B5BA500377}"/>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29" name="TextBox 13">
              <a:extLst>
                <a:ext uri="{FF2B5EF4-FFF2-40B4-BE49-F238E27FC236}">
                  <a16:creationId xmlns:a16="http://schemas.microsoft.com/office/drawing/2014/main" id="{BA8CDE88-A762-2ADF-8035-87E424807ADB}"/>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0" name="Group 14">
            <a:extLst>
              <a:ext uri="{FF2B5EF4-FFF2-40B4-BE49-F238E27FC236}">
                <a16:creationId xmlns:a16="http://schemas.microsoft.com/office/drawing/2014/main" id="{F38A167E-FF83-C363-F112-4A76BB991978}"/>
              </a:ext>
            </a:extLst>
          </p:cNvPr>
          <p:cNvGrpSpPr/>
          <p:nvPr/>
        </p:nvGrpSpPr>
        <p:grpSpPr>
          <a:xfrm>
            <a:off x="4091079" y="9258300"/>
            <a:ext cx="2664422" cy="1218172"/>
            <a:chOff x="0" y="0"/>
            <a:chExt cx="483446" cy="221031"/>
          </a:xfrm>
        </p:grpSpPr>
        <p:sp>
          <p:nvSpPr>
            <p:cNvPr id="31" name="Freeform 15">
              <a:extLst>
                <a:ext uri="{FF2B5EF4-FFF2-40B4-BE49-F238E27FC236}">
                  <a16:creationId xmlns:a16="http://schemas.microsoft.com/office/drawing/2014/main" id="{4AB386C0-2006-0766-8988-741E1D154004}"/>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32" name="TextBox 16">
              <a:extLst>
                <a:ext uri="{FF2B5EF4-FFF2-40B4-BE49-F238E27FC236}">
                  <a16:creationId xmlns:a16="http://schemas.microsoft.com/office/drawing/2014/main" id="{4737E9C6-1375-7F04-FDC5-4F9F3D635C2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20" name="TextBox 19">
            <a:extLst>
              <a:ext uri="{FF2B5EF4-FFF2-40B4-BE49-F238E27FC236}">
                <a16:creationId xmlns:a16="http://schemas.microsoft.com/office/drawing/2014/main" id="{E83AFB9E-ED50-94FA-4F87-AABCC7275B39}"/>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13</a:t>
            </a:r>
          </a:p>
        </p:txBody>
      </p:sp>
    </p:spTree>
    <p:extLst>
      <p:ext uri="{BB962C8B-B14F-4D97-AF65-F5344CB8AC3E}">
        <p14:creationId xmlns:p14="http://schemas.microsoft.com/office/powerpoint/2010/main" val="415087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sp>
        <p:nvSpPr>
          <p:cNvPr id="52" name="AutoShape 5">
            <a:extLst>
              <a:ext uri="{FF2B5EF4-FFF2-40B4-BE49-F238E27FC236}">
                <a16:creationId xmlns:a16="http://schemas.microsoft.com/office/drawing/2014/main" id="{947D7291-D865-8CED-24E6-228711B04897}"/>
              </a:ext>
            </a:extLst>
          </p:cNvPr>
          <p:cNvSpPr/>
          <p:nvPr/>
        </p:nvSpPr>
        <p:spPr>
          <a:xfrm rot="5400000">
            <a:off x="8040006" y="4798746"/>
            <a:ext cx="3804654" cy="27934"/>
          </a:xfrm>
          <a:prstGeom prst="line">
            <a:avLst/>
          </a:prstGeom>
          <a:ln w="114300" cap="flat">
            <a:solidFill>
              <a:srgbClr val="4A535F"/>
            </a:solidFill>
            <a:prstDash val="solid"/>
            <a:headEnd type="none" w="sm" len="sm"/>
            <a:tailEnd type="none" w="sm" len="sm"/>
          </a:ln>
        </p:spPr>
      </p:sp>
      <p:grpSp>
        <p:nvGrpSpPr>
          <p:cNvPr id="2" name="Group 2"/>
          <p:cNvGrpSpPr/>
          <p:nvPr/>
        </p:nvGrpSpPr>
        <p:grpSpPr>
          <a:xfrm>
            <a:off x="1123950" y="1832029"/>
            <a:ext cx="7706695" cy="662294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0B9"/>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508246" y="2220949"/>
            <a:ext cx="6534491" cy="5511342"/>
            <a:chOff x="0" y="0"/>
            <a:chExt cx="1721018" cy="1451547"/>
          </a:xfrm>
        </p:grpSpPr>
        <p:sp>
          <p:nvSpPr>
            <p:cNvPr id="15" name="Freeform 15"/>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A0B0B9"/>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7" name="Group 17"/>
          <p:cNvGrpSpPr/>
          <p:nvPr/>
        </p:nvGrpSpPr>
        <p:grpSpPr>
          <a:xfrm>
            <a:off x="-1038153" y="0"/>
            <a:ext cx="4393457" cy="839228"/>
            <a:chOff x="0" y="0"/>
            <a:chExt cx="1157124" cy="221031"/>
          </a:xfrm>
        </p:grpSpPr>
        <p:sp>
          <p:nvSpPr>
            <p:cNvPr id="18" name="Freeform 18"/>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0" name="Group 20"/>
          <p:cNvGrpSpPr/>
          <p:nvPr/>
        </p:nvGrpSpPr>
        <p:grpSpPr>
          <a:xfrm>
            <a:off x="11727014" y="9447772"/>
            <a:ext cx="4393457" cy="839228"/>
            <a:chOff x="0" y="0"/>
            <a:chExt cx="1157124" cy="221031"/>
          </a:xfrm>
        </p:grpSpPr>
        <p:sp>
          <p:nvSpPr>
            <p:cNvPr id="21" name="Freeform 21"/>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22" name="TextBox 2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3" name="Group 23"/>
          <p:cNvGrpSpPr/>
          <p:nvPr/>
        </p:nvGrpSpPr>
        <p:grpSpPr>
          <a:xfrm>
            <a:off x="2479025" y="-189472"/>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5" name="TextBox 2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6" name="Group 26"/>
          <p:cNvGrpSpPr/>
          <p:nvPr/>
        </p:nvGrpSpPr>
        <p:grpSpPr>
          <a:xfrm>
            <a:off x="15244191" y="9258300"/>
            <a:ext cx="2664422" cy="1218172"/>
            <a:chOff x="0" y="0"/>
            <a:chExt cx="483446" cy="221031"/>
          </a:xfrm>
        </p:grpSpPr>
        <p:sp>
          <p:nvSpPr>
            <p:cNvPr id="27" name="Freeform 2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txBody>
            <a:bodyPr/>
            <a:lstStyle/>
            <a:p>
              <a:endParaRPr lang="ar-SA" dirty="0"/>
            </a:p>
          </p:txBody>
        </p:sp>
        <p:sp>
          <p:nvSpPr>
            <p:cNvPr id="28" name="TextBox 2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9" name="Group 29"/>
          <p:cNvGrpSpPr/>
          <p:nvPr/>
        </p:nvGrpSpPr>
        <p:grpSpPr>
          <a:xfrm>
            <a:off x="4089434" y="-189472"/>
            <a:ext cx="2664422" cy="1218172"/>
            <a:chOff x="0" y="0"/>
            <a:chExt cx="483446" cy="221031"/>
          </a:xfrm>
        </p:grpSpPr>
        <p:sp>
          <p:nvSpPr>
            <p:cNvPr id="30" name="Freeform 3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31" name="TextBox 3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2" name="Group 32"/>
          <p:cNvGrpSpPr/>
          <p:nvPr/>
        </p:nvGrpSpPr>
        <p:grpSpPr>
          <a:xfrm>
            <a:off x="16854601" y="9258300"/>
            <a:ext cx="2664422" cy="1218172"/>
            <a:chOff x="0" y="0"/>
            <a:chExt cx="483446" cy="221031"/>
          </a:xfrm>
        </p:grpSpPr>
        <p:sp>
          <p:nvSpPr>
            <p:cNvPr id="33" name="Freeform 3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34" name="TextBox 3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5" name="Group 35"/>
          <p:cNvGrpSpPr/>
          <p:nvPr/>
        </p:nvGrpSpPr>
        <p:grpSpPr>
          <a:xfrm>
            <a:off x="1622671" y="2220949"/>
            <a:ext cx="6709253" cy="5845101"/>
            <a:chOff x="0" y="0"/>
            <a:chExt cx="6350000" cy="5532120"/>
          </a:xfrm>
        </p:grpSpPr>
        <p:sp>
          <p:nvSpPr>
            <p:cNvPr id="36" name="Freeform 36"/>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37" name="AutoShape 37"/>
          <p:cNvSpPr/>
          <p:nvPr/>
        </p:nvSpPr>
        <p:spPr>
          <a:xfrm rot="-7193308">
            <a:off x="-497852" y="6516002"/>
            <a:ext cx="3317663" cy="0"/>
          </a:xfrm>
          <a:prstGeom prst="line">
            <a:avLst/>
          </a:prstGeom>
          <a:ln w="85725" cap="flat">
            <a:solidFill>
              <a:srgbClr val="FBFDFE"/>
            </a:solidFill>
            <a:prstDash val="solid"/>
            <a:headEnd type="none" w="sm" len="sm"/>
            <a:tailEnd type="none" w="sm" len="sm"/>
          </a:ln>
        </p:spPr>
      </p:sp>
      <p:sp>
        <p:nvSpPr>
          <p:cNvPr id="38" name="AutoShape 38"/>
          <p:cNvSpPr/>
          <p:nvPr/>
        </p:nvSpPr>
        <p:spPr>
          <a:xfrm rot="-3598859">
            <a:off x="-501078" y="3680979"/>
            <a:ext cx="3317663" cy="0"/>
          </a:xfrm>
          <a:prstGeom prst="line">
            <a:avLst/>
          </a:prstGeom>
          <a:ln w="85725" cap="flat">
            <a:solidFill>
              <a:srgbClr val="FBFDFE"/>
            </a:solidFill>
            <a:prstDash val="solid"/>
            <a:headEnd type="none" w="sm" len="sm"/>
            <a:tailEnd type="none" w="sm" len="sm"/>
          </a:ln>
        </p:spPr>
      </p:sp>
      <p:sp>
        <p:nvSpPr>
          <p:cNvPr id="39" name="TextBox 39"/>
          <p:cNvSpPr txBox="1"/>
          <p:nvPr/>
        </p:nvSpPr>
        <p:spPr>
          <a:xfrm>
            <a:off x="2143128" y="3170227"/>
            <a:ext cx="5816242" cy="1063753"/>
          </a:xfrm>
          <a:prstGeom prst="rect">
            <a:avLst/>
          </a:prstGeom>
        </p:spPr>
        <p:txBody>
          <a:bodyPr lIns="0" tIns="0" rIns="0" bIns="0" rtlCol="0" anchor="t">
            <a:spAutoFit/>
          </a:bodyPr>
          <a:lstStyle/>
          <a:p>
            <a:pPr algn="ctr">
              <a:lnSpc>
                <a:spcPts val="7900"/>
              </a:lnSpc>
            </a:pPr>
            <a:r>
              <a:rPr lang="en-US" sz="5400" dirty="0">
                <a:solidFill>
                  <a:srgbClr val="333C47"/>
                </a:solidFill>
                <a:latin typeface="League Spartan"/>
              </a:rPr>
              <a:t>Result</a:t>
            </a:r>
            <a:r>
              <a:rPr lang="en-US" sz="7900" dirty="0">
                <a:solidFill>
                  <a:srgbClr val="333C47"/>
                </a:solidFill>
                <a:latin typeface="League Spartan"/>
              </a:rPr>
              <a:t> </a:t>
            </a:r>
          </a:p>
        </p:txBody>
      </p:sp>
      <p:sp>
        <p:nvSpPr>
          <p:cNvPr id="40" name="TextBox 40"/>
          <p:cNvSpPr txBox="1"/>
          <p:nvPr/>
        </p:nvSpPr>
        <p:spPr>
          <a:xfrm>
            <a:off x="2849483" y="4268152"/>
            <a:ext cx="4502950" cy="2439066"/>
          </a:xfrm>
          <a:prstGeom prst="rect">
            <a:avLst/>
          </a:prstGeom>
        </p:spPr>
        <p:txBody>
          <a:bodyPr lIns="0" tIns="0" rIns="0" bIns="0" rtlCol="0" anchor="t">
            <a:spAutoFit/>
          </a:bodyPr>
          <a:lstStyle/>
          <a:p>
            <a:pPr algn="ctr">
              <a:lnSpc>
                <a:spcPts val="3910"/>
              </a:lnSpc>
            </a:pPr>
            <a:r>
              <a:rPr lang="en-US" sz="2172" spc="86" dirty="0">
                <a:solidFill>
                  <a:srgbClr val="333C47"/>
                </a:solidFill>
                <a:latin typeface="Montserrat Semi-Bold"/>
              </a:rPr>
              <a:t>we conducted two experiments in order to see the effectiveness of the model when and when not we remove the punctuation from the fake sets.</a:t>
            </a:r>
          </a:p>
        </p:txBody>
      </p:sp>
      <p:grpSp>
        <p:nvGrpSpPr>
          <p:cNvPr id="5" name="Group 6">
            <a:extLst>
              <a:ext uri="{FF2B5EF4-FFF2-40B4-BE49-F238E27FC236}">
                <a16:creationId xmlns:a16="http://schemas.microsoft.com/office/drawing/2014/main" id="{4EC12661-08C8-4B3C-9374-0DEB5FC9FA03}"/>
              </a:ext>
            </a:extLst>
          </p:cNvPr>
          <p:cNvGrpSpPr/>
          <p:nvPr/>
        </p:nvGrpSpPr>
        <p:grpSpPr>
          <a:xfrm>
            <a:off x="9708712" y="3527712"/>
            <a:ext cx="543461" cy="492511"/>
            <a:chOff x="0" y="-38100"/>
            <a:chExt cx="812800" cy="736600"/>
          </a:xfrm>
        </p:grpSpPr>
        <p:sp>
          <p:nvSpPr>
            <p:cNvPr id="6" name="Freeform 7">
              <a:extLst>
                <a:ext uri="{FF2B5EF4-FFF2-40B4-BE49-F238E27FC236}">
                  <a16:creationId xmlns:a16="http://schemas.microsoft.com/office/drawing/2014/main" id="{771042FD-B0C5-1D52-09CE-BEA0660741A8}"/>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7" name="TextBox 8">
              <a:extLst>
                <a:ext uri="{FF2B5EF4-FFF2-40B4-BE49-F238E27FC236}">
                  <a16:creationId xmlns:a16="http://schemas.microsoft.com/office/drawing/2014/main" id="{19782BA1-898B-0F78-EA0D-8EDFF907D879}"/>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8" name="Group 9">
            <a:extLst>
              <a:ext uri="{FF2B5EF4-FFF2-40B4-BE49-F238E27FC236}">
                <a16:creationId xmlns:a16="http://schemas.microsoft.com/office/drawing/2014/main" id="{2C71E810-53ED-3772-8ABF-BAE29746FBF6}"/>
              </a:ext>
            </a:extLst>
          </p:cNvPr>
          <p:cNvGrpSpPr/>
          <p:nvPr/>
        </p:nvGrpSpPr>
        <p:grpSpPr>
          <a:xfrm>
            <a:off x="9708712" y="5419974"/>
            <a:ext cx="543461" cy="492511"/>
            <a:chOff x="0" y="-38100"/>
            <a:chExt cx="812800" cy="736600"/>
          </a:xfrm>
        </p:grpSpPr>
        <p:sp>
          <p:nvSpPr>
            <p:cNvPr id="9" name="Freeform 10">
              <a:extLst>
                <a:ext uri="{FF2B5EF4-FFF2-40B4-BE49-F238E27FC236}">
                  <a16:creationId xmlns:a16="http://schemas.microsoft.com/office/drawing/2014/main" id="{E1CF8CF3-A112-D4FD-E9BC-32EB83566800}"/>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D88B0"/>
            </a:solidFill>
          </p:spPr>
        </p:sp>
        <p:sp>
          <p:nvSpPr>
            <p:cNvPr id="10" name="TextBox 11">
              <a:extLst>
                <a:ext uri="{FF2B5EF4-FFF2-40B4-BE49-F238E27FC236}">
                  <a16:creationId xmlns:a16="http://schemas.microsoft.com/office/drawing/2014/main" id="{0E7CC07F-7042-90D0-36DB-1C7DC8862470}"/>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1" name="Group 15">
            <a:extLst>
              <a:ext uri="{FF2B5EF4-FFF2-40B4-BE49-F238E27FC236}">
                <a16:creationId xmlns:a16="http://schemas.microsoft.com/office/drawing/2014/main" id="{6BCC8993-7F00-0433-0C98-4553F934C86D}"/>
              </a:ext>
            </a:extLst>
          </p:cNvPr>
          <p:cNvGrpSpPr/>
          <p:nvPr/>
        </p:nvGrpSpPr>
        <p:grpSpPr>
          <a:xfrm>
            <a:off x="10585938" y="2920450"/>
            <a:ext cx="6712874" cy="1647304"/>
            <a:chOff x="0" y="-38100"/>
            <a:chExt cx="3001693" cy="736600"/>
          </a:xfrm>
        </p:grpSpPr>
        <p:sp>
          <p:nvSpPr>
            <p:cNvPr id="12" name="Freeform 16">
              <a:extLst>
                <a:ext uri="{FF2B5EF4-FFF2-40B4-BE49-F238E27FC236}">
                  <a16:creationId xmlns:a16="http://schemas.microsoft.com/office/drawing/2014/main" id="{0AAF78F8-2A2F-9798-B5AF-0AB2E615341D}"/>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4A535F"/>
            </a:solidFill>
          </p:spPr>
        </p:sp>
        <p:sp>
          <p:nvSpPr>
            <p:cNvPr id="13" name="TextBox 17">
              <a:extLst>
                <a:ext uri="{FF2B5EF4-FFF2-40B4-BE49-F238E27FC236}">
                  <a16:creationId xmlns:a16="http://schemas.microsoft.com/office/drawing/2014/main" id="{C049EF9B-73DD-24EF-56BF-52A78719843D}"/>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1" name="Group 18">
            <a:extLst>
              <a:ext uri="{FF2B5EF4-FFF2-40B4-BE49-F238E27FC236}">
                <a16:creationId xmlns:a16="http://schemas.microsoft.com/office/drawing/2014/main" id="{8BE3A411-4756-5EEF-3509-4E3A417CCF62}"/>
              </a:ext>
            </a:extLst>
          </p:cNvPr>
          <p:cNvGrpSpPr/>
          <p:nvPr/>
        </p:nvGrpSpPr>
        <p:grpSpPr>
          <a:xfrm>
            <a:off x="10585938" y="4812713"/>
            <a:ext cx="6712874" cy="1647304"/>
            <a:chOff x="0" y="-38100"/>
            <a:chExt cx="3001693" cy="736600"/>
          </a:xfrm>
        </p:grpSpPr>
        <p:sp>
          <p:nvSpPr>
            <p:cNvPr id="42" name="Freeform 19">
              <a:extLst>
                <a:ext uri="{FF2B5EF4-FFF2-40B4-BE49-F238E27FC236}">
                  <a16:creationId xmlns:a16="http://schemas.microsoft.com/office/drawing/2014/main" id="{62FE9B12-27D4-F3AC-C506-F25046DF2B54}"/>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5D88B0"/>
            </a:solidFill>
          </p:spPr>
        </p:sp>
        <p:sp>
          <p:nvSpPr>
            <p:cNvPr id="43" name="TextBox 20">
              <a:extLst>
                <a:ext uri="{FF2B5EF4-FFF2-40B4-BE49-F238E27FC236}">
                  <a16:creationId xmlns:a16="http://schemas.microsoft.com/office/drawing/2014/main" id="{D362C077-EA53-0F75-FACF-7B07CC9C1550}"/>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4" name="Group 24">
            <a:extLst>
              <a:ext uri="{FF2B5EF4-FFF2-40B4-BE49-F238E27FC236}">
                <a16:creationId xmlns:a16="http://schemas.microsoft.com/office/drawing/2014/main" id="{484C05AC-0DCD-4433-FC3F-A6D6217EB45E}"/>
              </a:ext>
            </a:extLst>
          </p:cNvPr>
          <p:cNvGrpSpPr/>
          <p:nvPr/>
        </p:nvGrpSpPr>
        <p:grpSpPr>
          <a:xfrm>
            <a:off x="10893428" y="3213527"/>
            <a:ext cx="1202736" cy="1089979"/>
            <a:chOff x="0" y="-38100"/>
            <a:chExt cx="812800" cy="736600"/>
          </a:xfrm>
        </p:grpSpPr>
        <p:sp>
          <p:nvSpPr>
            <p:cNvPr id="45" name="Freeform 25">
              <a:extLst>
                <a:ext uri="{FF2B5EF4-FFF2-40B4-BE49-F238E27FC236}">
                  <a16:creationId xmlns:a16="http://schemas.microsoft.com/office/drawing/2014/main" id="{022CEE6E-C61A-E0A2-4CC2-57B1DB26BFC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BFDFE"/>
            </a:solidFill>
          </p:spPr>
          <p:txBody>
            <a:bodyPr/>
            <a:lstStyle/>
            <a:p>
              <a:pPr algn="ctr"/>
              <a:r>
                <a:rPr lang="en-US" sz="4400">
                  <a:solidFill>
                    <a:srgbClr val="A0B0B9"/>
                  </a:solidFill>
                </a:rPr>
                <a:t>1</a:t>
              </a:r>
              <a:endParaRPr lang="ar-SA" sz="4400">
                <a:solidFill>
                  <a:srgbClr val="A0B0B9"/>
                </a:solidFill>
              </a:endParaRPr>
            </a:p>
          </p:txBody>
        </p:sp>
        <p:sp>
          <p:nvSpPr>
            <p:cNvPr id="46" name="TextBox 26">
              <a:extLst>
                <a:ext uri="{FF2B5EF4-FFF2-40B4-BE49-F238E27FC236}">
                  <a16:creationId xmlns:a16="http://schemas.microsoft.com/office/drawing/2014/main" id="{CF78A1F5-1801-4743-8477-4FBD62016759}"/>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7" name="Group 27">
            <a:extLst>
              <a:ext uri="{FF2B5EF4-FFF2-40B4-BE49-F238E27FC236}">
                <a16:creationId xmlns:a16="http://schemas.microsoft.com/office/drawing/2014/main" id="{2033957C-6654-1EF2-B9E1-38A4E0376135}"/>
              </a:ext>
            </a:extLst>
          </p:cNvPr>
          <p:cNvGrpSpPr/>
          <p:nvPr/>
        </p:nvGrpSpPr>
        <p:grpSpPr>
          <a:xfrm>
            <a:off x="10893428" y="5105789"/>
            <a:ext cx="1202736" cy="1089979"/>
            <a:chOff x="0" y="-38100"/>
            <a:chExt cx="812800" cy="736600"/>
          </a:xfrm>
        </p:grpSpPr>
        <p:sp>
          <p:nvSpPr>
            <p:cNvPr id="48" name="Freeform 28">
              <a:extLst>
                <a:ext uri="{FF2B5EF4-FFF2-40B4-BE49-F238E27FC236}">
                  <a16:creationId xmlns:a16="http://schemas.microsoft.com/office/drawing/2014/main" id="{D318E21E-03C6-10EA-2046-9ADD3F97D6B2}"/>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BFDFE"/>
            </a:solidFill>
          </p:spPr>
          <p:txBody>
            <a:bodyPr/>
            <a:lstStyle/>
            <a:p>
              <a:pPr algn="ctr"/>
              <a:r>
                <a:rPr lang="en-US" sz="4400">
                  <a:solidFill>
                    <a:srgbClr val="A0B0B9"/>
                  </a:solidFill>
                </a:rPr>
                <a:t>2</a:t>
              </a:r>
              <a:endParaRPr lang="ar-SA" sz="4400">
                <a:solidFill>
                  <a:srgbClr val="A0B0B9"/>
                </a:solidFill>
              </a:endParaRPr>
            </a:p>
          </p:txBody>
        </p:sp>
        <p:sp>
          <p:nvSpPr>
            <p:cNvPr id="49" name="TextBox 29">
              <a:extLst>
                <a:ext uri="{FF2B5EF4-FFF2-40B4-BE49-F238E27FC236}">
                  <a16:creationId xmlns:a16="http://schemas.microsoft.com/office/drawing/2014/main" id="{15BF7CAB-7EB4-1295-535D-ACD4C9EA2664}"/>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53" name="TextBox 59">
            <a:extLst>
              <a:ext uri="{FF2B5EF4-FFF2-40B4-BE49-F238E27FC236}">
                <a16:creationId xmlns:a16="http://schemas.microsoft.com/office/drawing/2014/main" id="{56C35773-BC32-FEA5-900E-0C44D1D637E3}"/>
              </a:ext>
            </a:extLst>
          </p:cNvPr>
          <p:cNvSpPr txBox="1"/>
          <p:nvPr/>
        </p:nvSpPr>
        <p:spPr>
          <a:xfrm>
            <a:off x="12218041" y="3449235"/>
            <a:ext cx="5441139" cy="462691"/>
          </a:xfrm>
          <a:prstGeom prst="rect">
            <a:avLst/>
          </a:prstGeom>
        </p:spPr>
        <p:txBody>
          <a:bodyPr wrap="square" lIns="0" tIns="0" rIns="0" bIns="0" rtlCol="0" anchor="t">
            <a:spAutoFit/>
          </a:bodyPr>
          <a:lstStyle/>
          <a:p>
            <a:pPr>
              <a:lnSpc>
                <a:spcPts val="3870"/>
              </a:lnSpc>
              <a:spcBef>
                <a:spcPct val="0"/>
              </a:spcBef>
            </a:pPr>
            <a:r>
              <a:rPr lang="en-US" sz="2764" spc="110" dirty="0">
                <a:solidFill>
                  <a:srgbClr val="FBFDFE"/>
                </a:solidFill>
                <a:latin typeface="Montserrat Semi-Bold"/>
              </a:rPr>
              <a:t>Experiment without cleaning </a:t>
            </a:r>
          </a:p>
        </p:txBody>
      </p:sp>
      <p:sp>
        <p:nvSpPr>
          <p:cNvPr id="54" name="TextBox 59">
            <a:extLst>
              <a:ext uri="{FF2B5EF4-FFF2-40B4-BE49-F238E27FC236}">
                <a16:creationId xmlns:a16="http://schemas.microsoft.com/office/drawing/2014/main" id="{0E3FD37F-BA53-9F42-1C9F-17B6B2B4CF1D}"/>
              </a:ext>
            </a:extLst>
          </p:cNvPr>
          <p:cNvSpPr txBox="1"/>
          <p:nvPr/>
        </p:nvSpPr>
        <p:spPr>
          <a:xfrm>
            <a:off x="12267862" y="5387276"/>
            <a:ext cx="5441139" cy="462691"/>
          </a:xfrm>
          <a:prstGeom prst="rect">
            <a:avLst/>
          </a:prstGeom>
        </p:spPr>
        <p:txBody>
          <a:bodyPr wrap="square" lIns="0" tIns="0" rIns="0" bIns="0" rtlCol="0" anchor="t">
            <a:spAutoFit/>
          </a:bodyPr>
          <a:lstStyle/>
          <a:p>
            <a:pPr>
              <a:lnSpc>
                <a:spcPts val="3870"/>
              </a:lnSpc>
              <a:spcBef>
                <a:spcPct val="0"/>
              </a:spcBef>
            </a:pPr>
            <a:r>
              <a:rPr lang="en-US" sz="2764" spc="110" dirty="0">
                <a:solidFill>
                  <a:srgbClr val="FBFDFE"/>
                </a:solidFill>
                <a:latin typeface="Montserrat Semi-Bold"/>
              </a:rPr>
              <a:t>Experiment with cleaning </a:t>
            </a:r>
          </a:p>
        </p:txBody>
      </p:sp>
      <p:sp>
        <p:nvSpPr>
          <p:cNvPr id="51" name="TextBox 50">
            <a:extLst>
              <a:ext uri="{FF2B5EF4-FFF2-40B4-BE49-F238E27FC236}">
                <a16:creationId xmlns:a16="http://schemas.microsoft.com/office/drawing/2014/main" id="{EF1696A8-3EA8-8BA6-E69B-C7F6707CE65D}"/>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A535F"/>
        </a:solidFill>
        <a:effectLst/>
      </p:bgPr>
    </p:bg>
    <p:spTree>
      <p:nvGrpSpPr>
        <p:cNvPr id="1" name=""/>
        <p:cNvGrpSpPr/>
        <p:nvPr/>
      </p:nvGrpSpPr>
      <p:grpSpPr>
        <a:xfrm>
          <a:off x="0" y="0"/>
          <a:ext cx="0" cy="0"/>
          <a:chOff x="0" y="0"/>
          <a:chExt cx="0" cy="0"/>
        </a:xfrm>
      </p:grpSpPr>
      <p:grpSp>
        <p:nvGrpSpPr>
          <p:cNvPr id="5" name="Group 5"/>
          <p:cNvGrpSpPr/>
          <p:nvPr/>
        </p:nvGrpSpPr>
        <p:grpSpPr>
          <a:xfrm>
            <a:off x="0" y="2457854"/>
            <a:ext cx="18288000" cy="7829146"/>
            <a:chOff x="0" y="0"/>
            <a:chExt cx="4954048" cy="1451547"/>
          </a:xfrm>
        </p:grpSpPr>
        <p:sp>
          <p:nvSpPr>
            <p:cNvPr id="6" name="Freeform 6"/>
            <p:cNvSpPr/>
            <p:nvPr/>
          </p:nvSpPr>
          <p:spPr>
            <a:xfrm>
              <a:off x="0" y="0"/>
              <a:ext cx="4954048" cy="1451547"/>
            </a:xfrm>
            <a:custGeom>
              <a:avLst/>
              <a:gdLst/>
              <a:ahLst/>
              <a:cxnLst/>
              <a:rect l="l" t="t" r="r" b="b"/>
              <a:pathLst>
                <a:path w="4954048" h="1451547">
                  <a:moveTo>
                    <a:pt x="0" y="0"/>
                  </a:moveTo>
                  <a:lnTo>
                    <a:pt x="4954048" y="0"/>
                  </a:lnTo>
                  <a:lnTo>
                    <a:pt x="4954048" y="1451547"/>
                  </a:lnTo>
                  <a:lnTo>
                    <a:pt x="0" y="1451547"/>
                  </a:lnTo>
                  <a:close/>
                </a:path>
              </a:pathLst>
            </a:custGeom>
            <a:solidFill>
              <a:srgbClr val="FBFDFE"/>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3" name="TextBox 59">
            <a:extLst>
              <a:ext uri="{FF2B5EF4-FFF2-40B4-BE49-F238E27FC236}">
                <a16:creationId xmlns:a16="http://schemas.microsoft.com/office/drawing/2014/main" id="{4AC8D3DD-D16F-1074-7D66-0EF5036D8841}"/>
              </a:ext>
            </a:extLst>
          </p:cNvPr>
          <p:cNvSpPr txBox="1"/>
          <p:nvPr/>
        </p:nvSpPr>
        <p:spPr>
          <a:xfrm>
            <a:off x="4823526" y="998285"/>
            <a:ext cx="10302820" cy="1032911"/>
          </a:xfrm>
          <a:prstGeom prst="rect">
            <a:avLst/>
          </a:prstGeom>
        </p:spPr>
        <p:txBody>
          <a:bodyPr wrap="square" lIns="0" tIns="0" rIns="0" bIns="0" rtlCol="0" anchor="t">
            <a:spAutoFit/>
          </a:bodyPr>
          <a:lstStyle/>
          <a:p>
            <a:pPr marL="0" marR="0" lvl="0" indent="0" algn="l" defTabSz="914400" rtl="0" eaLnBrk="1" fontAlgn="auto" latinLnBrk="0" hangingPunct="1">
              <a:lnSpc>
                <a:spcPts val="3870"/>
              </a:lnSpc>
              <a:spcBef>
                <a:spcPct val="0"/>
              </a:spcBef>
              <a:spcAft>
                <a:spcPts val="0"/>
              </a:spcAft>
              <a:buClrTx/>
              <a:buSzTx/>
              <a:buFontTx/>
              <a:buNone/>
              <a:tabLst/>
              <a:defRPr/>
            </a:pPr>
            <a:r>
              <a:rPr kumimoji="0" lang="en-US" sz="5400" b="0" i="0" u="none" strike="noStrike" kern="1200" cap="none" spc="110" normalizeH="0" baseline="0" noProof="0" dirty="0">
                <a:ln>
                  <a:noFill/>
                </a:ln>
                <a:solidFill>
                  <a:srgbClr val="FBFDFE"/>
                </a:solidFill>
                <a:effectLst/>
                <a:uLnTx/>
                <a:uFillTx/>
                <a:latin typeface="Montserrat Semi-Bold"/>
                <a:ea typeface="+mn-ea"/>
                <a:cs typeface="+mn-cs"/>
              </a:rPr>
              <a:t>Experiment without cleaning </a:t>
            </a:r>
          </a:p>
          <a:p>
            <a:pPr marL="0" marR="0" lvl="0" indent="0" algn="l" defTabSz="914400" rtl="0" eaLnBrk="1" fontAlgn="auto" latinLnBrk="0" hangingPunct="1">
              <a:lnSpc>
                <a:spcPts val="3870"/>
              </a:lnSpc>
              <a:spcBef>
                <a:spcPct val="0"/>
              </a:spcBef>
              <a:spcAft>
                <a:spcPts val="0"/>
              </a:spcAft>
              <a:buClrTx/>
              <a:buSzTx/>
              <a:buFontTx/>
              <a:buNone/>
              <a:tabLst/>
              <a:defRPr/>
            </a:pPr>
            <a:endParaRPr kumimoji="0" lang="en-US" sz="5400" b="0" i="0" u="none" strike="noStrike" kern="1200" cap="none" spc="110" normalizeH="0" baseline="0" noProof="0" dirty="0">
              <a:ln>
                <a:noFill/>
              </a:ln>
              <a:solidFill>
                <a:srgbClr val="FBFDFE"/>
              </a:solidFill>
              <a:effectLst/>
              <a:uLnTx/>
              <a:uFillTx/>
              <a:latin typeface="Montserrat Semi-Bold"/>
              <a:ea typeface="+mn-ea"/>
              <a:cs typeface="+mn-cs"/>
            </a:endParaRPr>
          </a:p>
        </p:txBody>
      </p:sp>
      <p:pic>
        <p:nvPicPr>
          <p:cNvPr id="10" name="صورة 9">
            <a:extLst>
              <a:ext uri="{FF2B5EF4-FFF2-40B4-BE49-F238E27FC236}">
                <a16:creationId xmlns:a16="http://schemas.microsoft.com/office/drawing/2014/main" id="{E02572E7-F10C-6553-3CC0-A316EA8A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09" y="3930086"/>
            <a:ext cx="3508046" cy="3872088"/>
          </a:xfrm>
          <a:prstGeom prst="rect">
            <a:avLst/>
          </a:prstGeom>
        </p:spPr>
      </p:pic>
      <p:pic>
        <p:nvPicPr>
          <p:cNvPr id="12" name="صورة 11">
            <a:extLst>
              <a:ext uri="{FF2B5EF4-FFF2-40B4-BE49-F238E27FC236}">
                <a16:creationId xmlns:a16="http://schemas.microsoft.com/office/drawing/2014/main" id="{D29B90F2-15EC-A315-3E10-40D17BA7C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064" y="6014999"/>
            <a:ext cx="3508046" cy="3872088"/>
          </a:xfrm>
          <a:prstGeom prst="rect">
            <a:avLst/>
          </a:prstGeom>
        </p:spPr>
      </p:pic>
      <p:pic>
        <p:nvPicPr>
          <p:cNvPr id="14" name="صورة 13">
            <a:extLst>
              <a:ext uri="{FF2B5EF4-FFF2-40B4-BE49-F238E27FC236}">
                <a16:creationId xmlns:a16="http://schemas.microsoft.com/office/drawing/2014/main" id="{FEB63CE9-737D-BA3A-95B9-648B6AF34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9938" y="6372427"/>
            <a:ext cx="3508046" cy="3463827"/>
          </a:xfrm>
          <a:prstGeom prst="rect">
            <a:avLst/>
          </a:prstGeom>
        </p:spPr>
      </p:pic>
      <p:grpSp>
        <p:nvGrpSpPr>
          <p:cNvPr id="15" name="Group 15">
            <a:extLst>
              <a:ext uri="{FF2B5EF4-FFF2-40B4-BE49-F238E27FC236}">
                <a16:creationId xmlns:a16="http://schemas.microsoft.com/office/drawing/2014/main" id="{7262D57D-1ECC-47CC-1356-815DFFD3DA18}"/>
              </a:ext>
            </a:extLst>
          </p:cNvPr>
          <p:cNvGrpSpPr/>
          <p:nvPr/>
        </p:nvGrpSpPr>
        <p:grpSpPr>
          <a:xfrm>
            <a:off x="1991532" y="2953533"/>
            <a:ext cx="4212121" cy="549895"/>
            <a:chOff x="0" y="0"/>
            <a:chExt cx="3001693" cy="698500"/>
          </a:xfrm>
        </p:grpSpPr>
        <p:sp>
          <p:nvSpPr>
            <p:cNvPr id="16" name="Freeform 16">
              <a:extLst>
                <a:ext uri="{FF2B5EF4-FFF2-40B4-BE49-F238E27FC236}">
                  <a16:creationId xmlns:a16="http://schemas.microsoft.com/office/drawing/2014/main" id="{E54C3FA3-377A-1339-77CF-708406D5289B}"/>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4A535F"/>
            </a:solidFill>
          </p:spPr>
          <p:txBody>
            <a:bodyPr/>
            <a:lstStyle/>
            <a:p>
              <a:pPr algn="ctr"/>
              <a:r>
                <a:rPr lang="en-US" sz="2400" dirty="0">
                  <a:solidFill>
                    <a:schemeClr val="bg1"/>
                  </a:solidFill>
                </a:rPr>
                <a:t>Confusion Metrix </a:t>
              </a:r>
              <a:endParaRPr lang="ar-SA" sz="2400" dirty="0">
                <a:solidFill>
                  <a:schemeClr val="bg1"/>
                </a:solidFill>
              </a:endParaRPr>
            </a:p>
          </p:txBody>
        </p:sp>
        <p:sp>
          <p:nvSpPr>
            <p:cNvPr id="17" name="TextBox 17">
              <a:extLst>
                <a:ext uri="{FF2B5EF4-FFF2-40B4-BE49-F238E27FC236}">
                  <a16:creationId xmlns:a16="http://schemas.microsoft.com/office/drawing/2014/main" id="{FF623CF3-46C3-197C-9F53-8D74230C96BD}"/>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8" name="Group 15">
            <a:extLst>
              <a:ext uri="{FF2B5EF4-FFF2-40B4-BE49-F238E27FC236}">
                <a16:creationId xmlns:a16="http://schemas.microsoft.com/office/drawing/2014/main" id="{2A0A5286-EFFF-65E3-3221-AD2A36033FEF}"/>
              </a:ext>
            </a:extLst>
          </p:cNvPr>
          <p:cNvGrpSpPr/>
          <p:nvPr/>
        </p:nvGrpSpPr>
        <p:grpSpPr>
          <a:xfrm>
            <a:off x="11922527" y="2953533"/>
            <a:ext cx="4212121" cy="549895"/>
            <a:chOff x="0" y="0"/>
            <a:chExt cx="3001693" cy="698500"/>
          </a:xfrm>
        </p:grpSpPr>
        <p:sp>
          <p:nvSpPr>
            <p:cNvPr id="19" name="Freeform 16">
              <a:extLst>
                <a:ext uri="{FF2B5EF4-FFF2-40B4-BE49-F238E27FC236}">
                  <a16:creationId xmlns:a16="http://schemas.microsoft.com/office/drawing/2014/main" id="{2DAD3A6C-AA41-CD9A-F66B-CD9CAE93D955}"/>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4A535F"/>
            </a:solidFill>
          </p:spPr>
          <p:txBody>
            <a:bodyPr/>
            <a:lstStyle/>
            <a:p>
              <a:pPr algn="ctr"/>
              <a:r>
                <a:rPr lang="en-US" sz="2400" dirty="0">
                  <a:solidFill>
                    <a:schemeClr val="bg1"/>
                  </a:solidFill>
                </a:rPr>
                <a:t>Accuracy &amp; loss curve </a:t>
              </a:r>
              <a:endParaRPr lang="ar-SA" sz="2400" dirty="0">
                <a:solidFill>
                  <a:schemeClr val="bg1"/>
                </a:solidFill>
              </a:endParaRPr>
            </a:p>
          </p:txBody>
        </p:sp>
        <p:sp>
          <p:nvSpPr>
            <p:cNvPr id="20" name="TextBox 17">
              <a:extLst>
                <a:ext uri="{FF2B5EF4-FFF2-40B4-BE49-F238E27FC236}">
                  <a16:creationId xmlns:a16="http://schemas.microsoft.com/office/drawing/2014/main" id="{A04E4E80-7BE8-9D90-74FD-6718319550BA}"/>
                </a:ext>
              </a:extLst>
            </p:cNvPr>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pic>
        <p:nvPicPr>
          <p:cNvPr id="22" name="صورة 21">
            <a:extLst>
              <a:ext uri="{FF2B5EF4-FFF2-40B4-BE49-F238E27FC236}">
                <a16:creationId xmlns:a16="http://schemas.microsoft.com/office/drawing/2014/main" id="{482EDDBA-BC83-3599-9BDB-10E491729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4383" y="3788574"/>
            <a:ext cx="3508046" cy="3463827"/>
          </a:xfrm>
          <a:prstGeom prst="rect">
            <a:avLst/>
          </a:prstGeom>
        </p:spPr>
      </p:pic>
      <p:sp>
        <p:nvSpPr>
          <p:cNvPr id="23" name="AutoShape 5">
            <a:extLst>
              <a:ext uri="{FF2B5EF4-FFF2-40B4-BE49-F238E27FC236}">
                <a16:creationId xmlns:a16="http://schemas.microsoft.com/office/drawing/2014/main" id="{F19E8625-74E5-ED38-78A6-857E83D356E5}"/>
              </a:ext>
            </a:extLst>
          </p:cNvPr>
          <p:cNvSpPr/>
          <p:nvPr/>
        </p:nvSpPr>
        <p:spPr>
          <a:xfrm rot="5400000">
            <a:off x="5713744" y="6210916"/>
            <a:ext cx="6520327" cy="13966"/>
          </a:xfrm>
          <a:prstGeom prst="line">
            <a:avLst/>
          </a:prstGeom>
          <a:ln w="19050" cap="flat">
            <a:solidFill>
              <a:srgbClr val="4A535F"/>
            </a:solidFill>
            <a:prstDash val="sysDot"/>
            <a:headEnd type="none" w="sm" len="sm"/>
            <a:tailEnd type="none" w="sm" len="sm"/>
          </a:ln>
        </p:spPr>
      </p:sp>
      <p:sp>
        <p:nvSpPr>
          <p:cNvPr id="3" name="TextBox 2">
            <a:extLst>
              <a:ext uri="{FF2B5EF4-FFF2-40B4-BE49-F238E27FC236}">
                <a16:creationId xmlns:a16="http://schemas.microsoft.com/office/drawing/2014/main" id="{8092EDB6-52C3-B58D-9CAF-3006BCCFB0CB}"/>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15</a:t>
            </a:r>
          </a:p>
        </p:txBody>
      </p:sp>
    </p:spTree>
    <p:extLst>
      <p:ext uri="{BB962C8B-B14F-4D97-AF65-F5344CB8AC3E}">
        <p14:creationId xmlns:p14="http://schemas.microsoft.com/office/powerpoint/2010/main" val="2965547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A2CC"/>
        </a:solidFill>
        <a:effectLst/>
      </p:bgPr>
    </p:bg>
    <p:spTree>
      <p:nvGrpSpPr>
        <p:cNvPr id="1" name=""/>
        <p:cNvGrpSpPr/>
        <p:nvPr/>
      </p:nvGrpSpPr>
      <p:grpSpPr>
        <a:xfrm>
          <a:off x="0" y="0"/>
          <a:ext cx="0" cy="0"/>
          <a:chOff x="0" y="0"/>
          <a:chExt cx="0" cy="0"/>
        </a:xfrm>
      </p:grpSpPr>
      <p:grpSp>
        <p:nvGrpSpPr>
          <p:cNvPr id="5" name="Group 5"/>
          <p:cNvGrpSpPr/>
          <p:nvPr/>
        </p:nvGrpSpPr>
        <p:grpSpPr>
          <a:xfrm>
            <a:off x="0" y="2457854"/>
            <a:ext cx="18288000" cy="7829146"/>
            <a:chOff x="0" y="0"/>
            <a:chExt cx="4954048" cy="1451547"/>
          </a:xfrm>
        </p:grpSpPr>
        <p:sp>
          <p:nvSpPr>
            <p:cNvPr id="6" name="Freeform 6"/>
            <p:cNvSpPr/>
            <p:nvPr/>
          </p:nvSpPr>
          <p:spPr>
            <a:xfrm>
              <a:off x="0" y="0"/>
              <a:ext cx="4954048" cy="1451547"/>
            </a:xfrm>
            <a:custGeom>
              <a:avLst/>
              <a:gdLst/>
              <a:ahLst/>
              <a:cxnLst/>
              <a:rect l="l" t="t" r="r" b="b"/>
              <a:pathLst>
                <a:path w="4954048" h="1451547">
                  <a:moveTo>
                    <a:pt x="0" y="0"/>
                  </a:moveTo>
                  <a:lnTo>
                    <a:pt x="4954048" y="0"/>
                  </a:lnTo>
                  <a:lnTo>
                    <a:pt x="4954048" y="1451547"/>
                  </a:lnTo>
                  <a:lnTo>
                    <a:pt x="0" y="1451547"/>
                  </a:lnTo>
                  <a:close/>
                </a:path>
              </a:pathLst>
            </a:custGeom>
            <a:solidFill>
              <a:srgbClr val="FBFDFE"/>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3" name="TextBox 59">
            <a:extLst>
              <a:ext uri="{FF2B5EF4-FFF2-40B4-BE49-F238E27FC236}">
                <a16:creationId xmlns:a16="http://schemas.microsoft.com/office/drawing/2014/main" id="{4AC8D3DD-D16F-1074-7D66-0EF5036D8841}"/>
              </a:ext>
            </a:extLst>
          </p:cNvPr>
          <p:cNvSpPr txBox="1"/>
          <p:nvPr/>
        </p:nvSpPr>
        <p:spPr>
          <a:xfrm>
            <a:off x="4823526" y="998285"/>
            <a:ext cx="10302820" cy="1032911"/>
          </a:xfrm>
          <a:prstGeom prst="rect">
            <a:avLst/>
          </a:prstGeom>
        </p:spPr>
        <p:txBody>
          <a:bodyPr wrap="square" lIns="0" tIns="0" rIns="0" bIns="0" rtlCol="0" anchor="t">
            <a:spAutoFit/>
          </a:bodyPr>
          <a:lstStyle/>
          <a:p>
            <a:pPr marL="0" marR="0" lvl="0" indent="0" algn="l" defTabSz="914400" rtl="0" eaLnBrk="1" fontAlgn="auto" latinLnBrk="0" hangingPunct="1">
              <a:lnSpc>
                <a:spcPts val="3870"/>
              </a:lnSpc>
              <a:spcBef>
                <a:spcPct val="0"/>
              </a:spcBef>
              <a:spcAft>
                <a:spcPts val="0"/>
              </a:spcAft>
              <a:buClrTx/>
              <a:buSzTx/>
              <a:buFontTx/>
              <a:buNone/>
              <a:tabLst/>
              <a:defRPr/>
            </a:pPr>
            <a:r>
              <a:rPr kumimoji="0" lang="en-US" sz="5400" b="0" i="0" u="none" strike="noStrike" kern="1200" cap="none" spc="110" normalizeH="0" baseline="0" noProof="0" dirty="0">
                <a:ln>
                  <a:noFill/>
                </a:ln>
                <a:solidFill>
                  <a:srgbClr val="FBFDFE"/>
                </a:solidFill>
                <a:effectLst/>
                <a:uLnTx/>
                <a:uFillTx/>
                <a:latin typeface="Montserrat Semi-Bold"/>
                <a:ea typeface="+mn-ea"/>
                <a:cs typeface="+mn-cs"/>
              </a:rPr>
              <a:t>Experiment with cleaning </a:t>
            </a:r>
          </a:p>
          <a:p>
            <a:pPr marL="0" marR="0" lvl="0" indent="0" algn="l" defTabSz="914400" rtl="0" eaLnBrk="1" fontAlgn="auto" latinLnBrk="0" hangingPunct="1">
              <a:lnSpc>
                <a:spcPts val="3870"/>
              </a:lnSpc>
              <a:spcBef>
                <a:spcPct val="0"/>
              </a:spcBef>
              <a:spcAft>
                <a:spcPts val="0"/>
              </a:spcAft>
              <a:buClrTx/>
              <a:buSzTx/>
              <a:buFontTx/>
              <a:buNone/>
              <a:tabLst/>
              <a:defRPr/>
            </a:pPr>
            <a:endParaRPr kumimoji="0" lang="en-US" sz="5400" b="0" i="0" u="none" strike="noStrike" kern="1200" cap="none" spc="110" normalizeH="0" baseline="0" noProof="0" dirty="0">
              <a:ln>
                <a:noFill/>
              </a:ln>
              <a:solidFill>
                <a:srgbClr val="FBFDFE"/>
              </a:solidFill>
              <a:effectLst/>
              <a:uLnTx/>
              <a:uFillTx/>
              <a:latin typeface="Montserrat Semi-Bold"/>
              <a:ea typeface="+mn-ea"/>
              <a:cs typeface="+mn-cs"/>
            </a:endParaRPr>
          </a:p>
        </p:txBody>
      </p:sp>
      <p:grpSp>
        <p:nvGrpSpPr>
          <p:cNvPr id="15" name="Group 15">
            <a:extLst>
              <a:ext uri="{FF2B5EF4-FFF2-40B4-BE49-F238E27FC236}">
                <a16:creationId xmlns:a16="http://schemas.microsoft.com/office/drawing/2014/main" id="{7262D57D-1ECC-47CC-1356-815DFFD3DA18}"/>
              </a:ext>
            </a:extLst>
          </p:cNvPr>
          <p:cNvGrpSpPr/>
          <p:nvPr/>
        </p:nvGrpSpPr>
        <p:grpSpPr>
          <a:xfrm>
            <a:off x="1991532" y="2953533"/>
            <a:ext cx="4212121" cy="549895"/>
            <a:chOff x="0" y="0"/>
            <a:chExt cx="3001693" cy="698500"/>
          </a:xfrm>
        </p:grpSpPr>
        <p:sp>
          <p:nvSpPr>
            <p:cNvPr id="16" name="Freeform 16">
              <a:extLst>
                <a:ext uri="{FF2B5EF4-FFF2-40B4-BE49-F238E27FC236}">
                  <a16:creationId xmlns:a16="http://schemas.microsoft.com/office/drawing/2014/main" id="{E54C3FA3-377A-1339-77CF-708406D5289B}"/>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78A2CC"/>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Confusion Metrix </a:t>
              </a:r>
              <a:endParaRPr kumimoji="0" lang="ar-SA" sz="24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7" name="TextBox 17">
              <a:extLst>
                <a:ext uri="{FF2B5EF4-FFF2-40B4-BE49-F238E27FC236}">
                  <a16:creationId xmlns:a16="http://schemas.microsoft.com/office/drawing/2014/main" id="{FF623CF3-46C3-197C-9F53-8D74230C96BD}"/>
                </a:ext>
              </a:extLst>
            </p:cNvPr>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8" name="Group 15">
            <a:extLst>
              <a:ext uri="{FF2B5EF4-FFF2-40B4-BE49-F238E27FC236}">
                <a16:creationId xmlns:a16="http://schemas.microsoft.com/office/drawing/2014/main" id="{2A0A5286-EFFF-65E3-3221-AD2A36033FEF}"/>
              </a:ext>
            </a:extLst>
          </p:cNvPr>
          <p:cNvGrpSpPr/>
          <p:nvPr/>
        </p:nvGrpSpPr>
        <p:grpSpPr>
          <a:xfrm>
            <a:off x="11922527" y="2953533"/>
            <a:ext cx="4212121" cy="549895"/>
            <a:chOff x="0" y="0"/>
            <a:chExt cx="3001693" cy="698500"/>
          </a:xfrm>
        </p:grpSpPr>
        <p:sp>
          <p:nvSpPr>
            <p:cNvPr id="19" name="Freeform 16">
              <a:extLst>
                <a:ext uri="{FF2B5EF4-FFF2-40B4-BE49-F238E27FC236}">
                  <a16:creationId xmlns:a16="http://schemas.microsoft.com/office/drawing/2014/main" id="{2DAD3A6C-AA41-CD9A-F66B-CD9CAE93D955}"/>
                </a:ext>
              </a:extLst>
            </p:cNvPr>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78A2CC"/>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Accuracy &amp; loss curve </a:t>
              </a:r>
              <a:endParaRPr kumimoji="0" lang="ar-SA" sz="2400" b="0" i="0" u="none" strike="noStrike" kern="120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20" name="TextBox 17">
              <a:extLst>
                <a:ext uri="{FF2B5EF4-FFF2-40B4-BE49-F238E27FC236}">
                  <a16:creationId xmlns:a16="http://schemas.microsoft.com/office/drawing/2014/main" id="{A04E4E80-7BE8-9D90-74FD-6718319550BA}"/>
                </a:ext>
              </a:extLst>
            </p:cNvPr>
            <p:cNvSpPr txBox="1"/>
            <p:nvPr/>
          </p:nvSpPr>
          <p:spPr>
            <a:xfrm>
              <a:off x="114300" y="-38100"/>
              <a:ext cx="584200" cy="7366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3" name="AutoShape 5">
            <a:extLst>
              <a:ext uri="{FF2B5EF4-FFF2-40B4-BE49-F238E27FC236}">
                <a16:creationId xmlns:a16="http://schemas.microsoft.com/office/drawing/2014/main" id="{F19E8625-74E5-ED38-78A6-857E83D356E5}"/>
              </a:ext>
            </a:extLst>
          </p:cNvPr>
          <p:cNvSpPr/>
          <p:nvPr/>
        </p:nvSpPr>
        <p:spPr>
          <a:xfrm rot="5400000">
            <a:off x="5861632" y="6075005"/>
            <a:ext cx="6236528" cy="1993"/>
          </a:xfrm>
          <a:prstGeom prst="line">
            <a:avLst/>
          </a:prstGeom>
          <a:ln w="19050" cap="flat">
            <a:solidFill>
              <a:srgbClr val="4A535F"/>
            </a:solidFill>
            <a:prstDash val="sysDot"/>
            <a:headEnd type="none" w="sm" len="sm"/>
            <a:tailEnd type="none" w="sm" len="sm"/>
          </a:ln>
        </p:spPr>
      </p:sp>
      <p:pic>
        <p:nvPicPr>
          <p:cNvPr id="3" name="صورة 2">
            <a:extLst>
              <a:ext uri="{FF2B5EF4-FFF2-40B4-BE49-F238E27FC236}">
                <a16:creationId xmlns:a16="http://schemas.microsoft.com/office/drawing/2014/main" id="{79F6AE44-42C4-E786-BE65-AE81D9319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30" y="3708926"/>
            <a:ext cx="3732849" cy="4120220"/>
          </a:xfrm>
          <a:prstGeom prst="rect">
            <a:avLst/>
          </a:prstGeom>
        </p:spPr>
      </p:pic>
      <p:pic>
        <p:nvPicPr>
          <p:cNvPr id="8" name="صورة 7">
            <a:extLst>
              <a:ext uri="{FF2B5EF4-FFF2-40B4-BE49-F238E27FC236}">
                <a16:creationId xmlns:a16="http://schemas.microsoft.com/office/drawing/2014/main" id="{384C0E50-3769-E8A2-F68D-2F60C6F5D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090" y="5511823"/>
            <a:ext cx="3895509" cy="4299760"/>
          </a:xfrm>
          <a:prstGeom prst="rect">
            <a:avLst/>
          </a:prstGeom>
        </p:spPr>
      </p:pic>
      <p:pic>
        <p:nvPicPr>
          <p:cNvPr id="21" name="صورة 20">
            <a:extLst>
              <a:ext uri="{FF2B5EF4-FFF2-40B4-BE49-F238E27FC236}">
                <a16:creationId xmlns:a16="http://schemas.microsoft.com/office/drawing/2014/main" id="{6D26710E-A87B-7CDF-EEE2-387F1C6AD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4581" y="5398831"/>
            <a:ext cx="4352553" cy="4297689"/>
          </a:xfrm>
          <a:prstGeom prst="rect">
            <a:avLst/>
          </a:prstGeom>
        </p:spPr>
      </p:pic>
      <p:pic>
        <p:nvPicPr>
          <p:cNvPr id="11" name="صورة 10">
            <a:extLst>
              <a:ext uri="{FF2B5EF4-FFF2-40B4-BE49-F238E27FC236}">
                <a16:creationId xmlns:a16="http://schemas.microsoft.com/office/drawing/2014/main" id="{F5221C4D-C94B-50E8-04DA-467FBDC10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6094" y="3620192"/>
            <a:ext cx="4352552" cy="4297688"/>
          </a:xfrm>
          <a:prstGeom prst="rect">
            <a:avLst/>
          </a:prstGeom>
        </p:spPr>
      </p:pic>
      <p:sp>
        <p:nvSpPr>
          <p:cNvPr id="4" name="TextBox 3">
            <a:extLst>
              <a:ext uri="{FF2B5EF4-FFF2-40B4-BE49-F238E27FC236}">
                <a16:creationId xmlns:a16="http://schemas.microsoft.com/office/drawing/2014/main" id="{B5A46DF5-509B-8359-8D76-1F90FCCA3919}"/>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16</a:t>
            </a:r>
          </a:p>
        </p:txBody>
      </p:sp>
    </p:spTree>
    <p:extLst>
      <p:ext uri="{BB962C8B-B14F-4D97-AF65-F5344CB8AC3E}">
        <p14:creationId xmlns:p14="http://schemas.microsoft.com/office/powerpoint/2010/main" val="60706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805" y="2397717"/>
            <a:ext cx="6773393" cy="5979117"/>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0B9"/>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652390" y="2786637"/>
            <a:ext cx="5743146" cy="4975578"/>
            <a:chOff x="0" y="0"/>
            <a:chExt cx="1721018" cy="1451547"/>
          </a:xfrm>
        </p:grpSpPr>
        <p:sp>
          <p:nvSpPr>
            <p:cNvPr id="15" name="Freeform 15"/>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A0B0B9"/>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17" name="Group 17"/>
          <p:cNvGrpSpPr/>
          <p:nvPr/>
        </p:nvGrpSpPr>
        <p:grpSpPr>
          <a:xfrm>
            <a:off x="-1038153" y="0"/>
            <a:ext cx="4393457" cy="839228"/>
            <a:chOff x="0" y="0"/>
            <a:chExt cx="1157124" cy="221031"/>
          </a:xfrm>
        </p:grpSpPr>
        <p:sp>
          <p:nvSpPr>
            <p:cNvPr id="18" name="Freeform 18"/>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0" name="Group 20"/>
          <p:cNvGrpSpPr/>
          <p:nvPr/>
        </p:nvGrpSpPr>
        <p:grpSpPr>
          <a:xfrm>
            <a:off x="11727014" y="9447772"/>
            <a:ext cx="4393457" cy="839228"/>
            <a:chOff x="0" y="0"/>
            <a:chExt cx="1157124" cy="221031"/>
          </a:xfrm>
        </p:grpSpPr>
        <p:sp>
          <p:nvSpPr>
            <p:cNvPr id="21" name="Freeform 21"/>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22" name="TextBox 2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3" name="Group 23"/>
          <p:cNvGrpSpPr/>
          <p:nvPr/>
        </p:nvGrpSpPr>
        <p:grpSpPr>
          <a:xfrm>
            <a:off x="2479025" y="-189472"/>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5" name="TextBox 2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6" name="Group 26"/>
          <p:cNvGrpSpPr/>
          <p:nvPr/>
        </p:nvGrpSpPr>
        <p:grpSpPr>
          <a:xfrm>
            <a:off x="15244191" y="9258300"/>
            <a:ext cx="2664422" cy="1218172"/>
            <a:chOff x="0" y="0"/>
            <a:chExt cx="483446" cy="221031"/>
          </a:xfrm>
        </p:grpSpPr>
        <p:sp>
          <p:nvSpPr>
            <p:cNvPr id="27" name="Freeform 2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txBody>
            <a:bodyPr/>
            <a:lstStyle/>
            <a:p>
              <a:endParaRPr lang="ar-SA" dirty="0"/>
            </a:p>
          </p:txBody>
        </p:sp>
        <p:sp>
          <p:nvSpPr>
            <p:cNvPr id="28" name="TextBox 2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9" name="Group 29"/>
          <p:cNvGrpSpPr/>
          <p:nvPr/>
        </p:nvGrpSpPr>
        <p:grpSpPr>
          <a:xfrm>
            <a:off x="4089434" y="-189472"/>
            <a:ext cx="2664422" cy="1218172"/>
            <a:chOff x="0" y="0"/>
            <a:chExt cx="483446" cy="221031"/>
          </a:xfrm>
        </p:grpSpPr>
        <p:sp>
          <p:nvSpPr>
            <p:cNvPr id="30" name="Freeform 3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31" name="TextBox 3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2" name="Group 32"/>
          <p:cNvGrpSpPr/>
          <p:nvPr/>
        </p:nvGrpSpPr>
        <p:grpSpPr>
          <a:xfrm>
            <a:off x="16854601" y="9258300"/>
            <a:ext cx="2664422" cy="1218172"/>
            <a:chOff x="0" y="0"/>
            <a:chExt cx="483446" cy="221031"/>
          </a:xfrm>
        </p:grpSpPr>
        <p:sp>
          <p:nvSpPr>
            <p:cNvPr id="33" name="Freeform 3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34" name="TextBox 3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5" name="Group 35"/>
          <p:cNvGrpSpPr/>
          <p:nvPr/>
        </p:nvGrpSpPr>
        <p:grpSpPr>
          <a:xfrm>
            <a:off x="1478527" y="2786638"/>
            <a:ext cx="5896744" cy="5276892"/>
            <a:chOff x="0" y="0"/>
            <a:chExt cx="6350000" cy="5532120"/>
          </a:xfrm>
        </p:grpSpPr>
        <p:sp>
          <p:nvSpPr>
            <p:cNvPr id="36" name="Freeform 36"/>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37" name="AutoShape 37"/>
          <p:cNvSpPr/>
          <p:nvPr/>
        </p:nvSpPr>
        <p:spPr>
          <a:xfrm rot="-7193308">
            <a:off x="-406249" y="6627036"/>
            <a:ext cx="2995149" cy="0"/>
          </a:xfrm>
          <a:prstGeom prst="line">
            <a:avLst/>
          </a:prstGeom>
          <a:ln w="85725" cap="flat">
            <a:solidFill>
              <a:srgbClr val="FBFDFE"/>
            </a:solidFill>
            <a:prstDash val="solid"/>
            <a:headEnd type="none" w="sm" len="sm"/>
            <a:tailEnd type="none" w="sm" len="sm"/>
          </a:ln>
        </p:spPr>
        <p:txBody>
          <a:bodyPr/>
          <a:lstStyle/>
          <a:p>
            <a:endParaRPr lang="ar-SA" dirty="0"/>
          </a:p>
        </p:txBody>
      </p:sp>
      <p:sp>
        <p:nvSpPr>
          <p:cNvPr id="38" name="AutoShape 38"/>
          <p:cNvSpPr/>
          <p:nvPr/>
        </p:nvSpPr>
        <p:spPr>
          <a:xfrm rot="-3598859">
            <a:off x="-403292" y="4090586"/>
            <a:ext cx="2995149" cy="0"/>
          </a:xfrm>
          <a:prstGeom prst="line">
            <a:avLst/>
          </a:prstGeom>
          <a:ln w="85725" cap="flat">
            <a:solidFill>
              <a:srgbClr val="FBFDFE"/>
            </a:solidFill>
            <a:prstDash val="solid"/>
            <a:headEnd type="none" w="sm" len="sm"/>
            <a:tailEnd type="none" w="sm" len="sm"/>
          </a:ln>
        </p:spPr>
      </p:sp>
      <p:graphicFrame>
        <p:nvGraphicFramePr>
          <p:cNvPr id="50" name="جدول 49">
            <a:extLst>
              <a:ext uri="{FF2B5EF4-FFF2-40B4-BE49-F238E27FC236}">
                <a16:creationId xmlns:a16="http://schemas.microsoft.com/office/drawing/2014/main" id="{6DF5A80A-3796-2A9E-9109-CF003A9C9F99}"/>
              </a:ext>
            </a:extLst>
          </p:cNvPr>
          <p:cNvGraphicFramePr>
            <a:graphicFrameLocks noGrp="1"/>
          </p:cNvGraphicFramePr>
          <p:nvPr>
            <p:extLst>
              <p:ext uri="{D42A27DB-BD31-4B8C-83A1-F6EECF244321}">
                <p14:modId xmlns:p14="http://schemas.microsoft.com/office/powerpoint/2010/main" val="2619895600"/>
              </p:ext>
            </p:extLst>
          </p:nvPr>
        </p:nvGraphicFramePr>
        <p:xfrm>
          <a:off x="8009079" y="3575734"/>
          <a:ext cx="9853782" cy="3541039"/>
        </p:xfrm>
        <a:graphic>
          <a:graphicData uri="http://schemas.openxmlformats.org/drawingml/2006/table">
            <a:tbl>
              <a:tblPr firstRow="1" firstCol="1" bandRow="1"/>
              <a:tblGrid>
                <a:gridCol w="909668">
                  <a:extLst>
                    <a:ext uri="{9D8B030D-6E8A-4147-A177-3AD203B41FA5}">
                      <a16:colId xmlns:a16="http://schemas.microsoft.com/office/drawing/2014/main" val="673790976"/>
                    </a:ext>
                  </a:extLst>
                </a:gridCol>
                <a:gridCol w="1055280">
                  <a:extLst>
                    <a:ext uri="{9D8B030D-6E8A-4147-A177-3AD203B41FA5}">
                      <a16:colId xmlns:a16="http://schemas.microsoft.com/office/drawing/2014/main" val="431840094"/>
                    </a:ext>
                  </a:extLst>
                </a:gridCol>
                <a:gridCol w="2095224">
                  <a:extLst>
                    <a:ext uri="{9D8B030D-6E8A-4147-A177-3AD203B41FA5}">
                      <a16:colId xmlns:a16="http://schemas.microsoft.com/office/drawing/2014/main" val="1821200232"/>
                    </a:ext>
                  </a:extLst>
                </a:gridCol>
                <a:gridCol w="1158722">
                  <a:extLst>
                    <a:ext uri="{9D8B030D-6E8A-4147-A177-3AD203B41FA5}">
                      <a16:colId xmlns:a16="http://schemas.microsoft.com/office/drawing/2014/main" val="484854873"/>
                    </a:ext>
                  </a:extLst>
                </a:gridCol>
                <a:gridCol w="857136">
                  <a:extLst>
                    <a:ext uri="{9D8B030D-6E8A-4147-A177-3AD203B41FA5}">
                      <a16:colId xmlns:a16="http://schemas.microsoft.com/office/drawing/2014/main" val="3978267494"/>
                    </a:ext>
                  </a:extLst>
                </a:gridCol>
                <a:gridCol w="1754945">
                  <a:extLst>
                    <a:ext uri="{9D8B030D-6E8A-4147-A177-3AD203B41FA5}">
                      <a16:colId xmlns:a16="http://schemas.microsoft.com/office/drawing/2014/main" val="1628401173"/>
                    </a:ext>
                  </a:extLst>
                </a:gridCol>
                <a:gridCol w="1149797">
                  <a:extLst>
                    <a:ext uri="{9D8B030D-6E8A-4147-A177-3AD203B41FA5}">
                      <a16:colId xmlns:a16="http://schemas.microsoft.com/office/drawing/2014/main" val="2231467725"/>
                    </a:ext>
                  </a:extLst>
                </a:gridCol>
                <a:gridCol w="873010">
                  <a:extLst>
                    <a:ext uri="{9D8B030D-6E8A-4147-A177-3AD203B41FA5}">
                      <a16:colId xmlns:a16="http://schemas.microsoft.com/office/drawing/2014/main" val="3480053126"/>
                    </a:ext>
                  </a:extLst>
                </a:gridCol>
              </a:tblGrid>
              <a:tr h="765456">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EX #</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Input</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Preprocessing </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Test Acc</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Test loss</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Test Precision</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Test Recall</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tc>
                  <a:txBody>
                    <a:bodyPr/>
                    <a:lstStyle/>
                    <a:p>
                      <a:pPr marL="0" marR="0" algn="l">
                        <a:spcBef>
                          <a:spcPts val="0"/>
                        </a:spcBef>
                        <a:spcAft>
                          <a:spcPts val="0"/>
                        </a:spcAft>
                      </a:pPr>
                      <a:r>
                        <a:rPr lang="en-US" sz="2400" b="1"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rPr>
                        <a:t>Test F1</a:t>
                      </a:r>
                      <a:endParaRPr lang="en-US" sz="2400" dirty="0">
                        <a:solidFill>
                          <a:srgbClr val="4A535F"/>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0B0B9"/>
                    </a:solidFill>
                  </a:tcPr>
                </a:tc>
                <a:extLst>
                  <a:ext uri="{0D108BD9-81ED-4DB2-BD59-A6C34878D82A}">
                    <a16:rowId xmlns:a16="http://schemas.microsoft.com/office/drawing/2014/main" val="1678096928"/>
                  </a:ext>
                </a:extLst>
              </a:tr>
              <a:tr h="946783">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EX1</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Title + content</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lnSpc>
                          <a:spcPct val="107000"/>
                        </a:lnSpc>
                        <a:spcBef>
                          <a:spcPts val="0"/>
                        </a:spcBef>
                        <a:spcAft>
                          <a:spcPts val="80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Tokenization </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99.96%</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0.0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1.0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0.99</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0.99</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A535F"/>
                    </a:solidFill>
                  </a:tcPr>
                </a:tc>
                <a:extLst>
                  <a:ext uri="{0D108BD9-81ED-4DB2-BD59-A6C34878D82A}">
                    <a16:rowId xmlns:a16="http://schemas.microsoft.com/office/drawing/2014/main" val="3110391915"/>
                  </a:ext>
                </a:extLst>
              </a:tr>
              <a:tr h="1299540">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EX2</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Title + content</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Tokenization + Remove punctuation from fake set only.</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100%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0.0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1.0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1.0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tc>
                  <a:txBody>
                    <a:bodyPr/>
                    <a:lstStyle/>
                    <a:p>
                      <a:pPr marL="0" marR="0" algn="l">
                        <a:spcBef>
                          <a:spcPts val="0"/>
                        </a:spcBef>
                        <a:spcAft>
                          <a:spcPts val="0"/>
                        </a:spcAft>
                      </a:pPr>
                      <a:r>
                        <a:rPr lang="en-US" sz="24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1.0</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78A2CC"/>
                    </a:solidFill>
                  </a:tcPr>
                </a:tc>
                <a:extLst>
                  <a:ext uri="{0D108BD9-81ED-4DB2-BD59-A6C34878D82A}">
                    <a16:rowId xmlns:a16="http://schemas.microsoft.com/office/drawing/2014/main" val="2043138577"/>
                  </a:ext>
                </a:extLst>
              </a:tr>
            </a:tbl>
          </a:graphicData>
        </a:graphic>
      </p:graphicFrame>
      <p:sp>
        <p:nvSpPr>
          <p:cNvPr id="51" name="TextBox 39">
            <a:extLst>
              <a:ext uri="{FF2B5EF4-FFF2-40B4-BE49-F238E27FC236}">
                <a16:creationId xmlns:a16="http://schemas.microsoft.com/office/drawing/2014/main" id="{0FD0F67A-E1B7-98B7-B29A-5D5166373E06}"/>
              </a:ext>
            </a:extLst>
          </p:cNvPr>
          <p:cNvSpPr txBox="1"/>
          <p:nvPr/>
        </p:nvSpPr>
        <p:spPr>
          <a:xfrm>
            <a:off x="1493747" y="4633700"/>
            <a:ext cx="5816242" cy="1063753"/>
          </a:xfrm>
          <a:prstGeom prst="rect">
            <a:avLst/>
          </a:prstGeom>
        </p:spPr>
        <p:txBody>
          <a:bodyPr lIns="0" tIns="0" rIns="0" bIns="0" rtlCol="0" anchor="t">
            <a:spAutoFit/>
          </a:bodyPr>
          <a:lstStyle/>
          <a:p>
            <a:pPr algn="ctr">
              <a:lnSpc>
                <a:spcPts val="7900"/>
              </a:lnSpc>
            </a:pPr>
            <a:r>
              <a:rPr lang="en-US" sz="5400" dirty="0">
                <a:solidFill>
                  <a:srgbClr val="333C47"/>
                </a:solidFill>
                <a:latin typeface="League Spartan"/>
              </a:rPr>
              <a:t>Result</a:t>
            </a:r>
            <a:r>
              <a:rPr lang="en-US" sz="7900" dirty="0">
                <a:solidFill>
                  <a:srgbClr val="333C47"/>
                </a:solidFill>
                <a:latin typeface="League Spartan"/>
              </a:rPr>
              <a:t> </a:t>
            </a:r>
          </a:p>
        </p:txBody>
      </p:sp>
      <p:sp>
        <p:nvSpPr>
          <p:cNvPr id="6" name="TextBox 5">
            <a:extLst>
              <a:ext uri="{FF2B5EF4-FFF2-40B4-BE49-F238E27FC236}">
                <a16:creationId xmlns:a16="http://schemas.microsoft.com/office/drawing/2014/main" id="{40DF2481-8ACB-B942-4B7A-1713412C40D8}"/>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17</a:t>
            </a:r>
          </a:p>
        </p:txBody>
      </p:sp>
    </p:spTree>
    <p:extLst>
      <p:ext uri="{BB962C8B-B14F-4D97-AF65-F5344CB8AC3E}">
        <p14:creationId xmlns:p14="http://schemas.microsoft.com/office/powerpoint/2010/main" val="160081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1" name="Group 21"/>
          <p:cNvGrpSpPr/>
          <p:nvPr/>
        </p:nvGrpSpPr>
        <p:grpSpPr>
          <a:xfrm>
            <a:off x="11718414" y="0"/>
            <a:ext cx="4393457" cy="839228"/>
            <a:chOff x="0" y="0"/>
            <a:chExt cx="1157124" cy="221031"/>
          </a:xfrm>
        </p:grpSpPr>
        <p:sp>
          <p:nvSpPr>
            <p:cNvPr id="22" name="Freeform 2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4" name="Group 24"/>
          <p:cNvGrpSpPr/>
          <p:nvPr/>
        </p:nvGrpSpPr>
        <p:grpSpPr>
          <a:xfrm>
            <a:off x="15235591" y="-189472"/>
            <a:ext cx="2664422" cy="1218172"/>
            <a:chOff x="0" y="0"/>
            <a:chExt cx="483446" cy="221031"/>
          </a:xfrm>
        </p:grpSpPr>
        <p:sp>
          <p:nvSpPr>
            <p:cNvPr id="25" name="Freeform 2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26" name="TextBox 2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7" name="Group 27"/>
          <p:cNvGrpSpPr/>
          <p:nvPr/>
        </p:nvGrpSpPr>
        <p:grpSpPr>
          <a:xfrm>
            <a:off x="16846001" y="-189472"/>
            <a:ext cx="2664422" cy="1218172"/>
            <a:chOff x="0" y="0"/>
            <a:chExt cx="483446" cy="221031"/>
          </a:xfrm>
        </p:grpSpPr>
        <p:sp>
          <p:nvSpPr>
            <p:cNvPr id="28" name="Freeform 2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9" name="TextBox 2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31" name="مربع نص 30">
            <a:extLst>
              <a:ext uri="{FF2B5EF4-FFF2-40B4-BE49-F238E27FC236}">
                <a16:creationId xmlns:a16="http://schemas.microsoft.com/office/drawing/2014/main" id="{184CD5E6-CCE7-3C36-ADB5-46302A4BBF4B}"/>
              </a:ext>
            </a:extLst>
          </p:cNvPr>
          <p:cNvSpPr txBox="1"/>
          <p:nvPr/>
        </p:nvSpPr>
        <p:spPr>
          <a:xfrm>
            <a:off x="4413143" y="5921666"/>
            <a:ext cx="10903056" cy="369332"/>
          </a:xfrm>
          <a:prstGeom prst="rect">
            <a:avLst/>
          </a:prstGeom>
          <a:noFill/>
        </p:spPr>
        <p:txBody>
          <a:bodyPr wrap="square">
            <a:spAutoFit/>
          </a:bodyPr>
          <a:lstStyle/>
          <a:p>
            <a:endParaRPr lang="ar-SA" dirty="0"/>
          </a:p>
        </p:txBody>
      </p:sp>
      <p:sp>
        <p:nvSpPr>
          <p:cNvPr id="32" name="TextBox 22">
            <a:extLst>
              <a:ext uri="{FF2B5EF4-FFF2-40B4-BE49-F238E27FC236}">
                <a16:creationId xmlns:a16="http://schemas.microsoft.com/office/drawing/2014/main" id="{6F2922B7-FBB8-5E3B-09B1-21FE3A951139}"/>
              </a:ext>
            </a:extLst>
          </p:cNvPr>
          <p:cNvSpPr txBox="1"/>
          <p:nvPr/>
        </p:nvSpPr>
        <p:spPr>
          <a:xfrm>
            <a:off x="609600" y="2078908"/>
            <a:ext cx="6346356" cy="967381"/>
          </a:xfrm>
          <a:prstGeom prst="rect">
            <a:avLst/>
          </a:prstGeom>
        </p:spPr>
        <p:txBody>
          <a:bodyPr lIns="0" tIns="0" rIns="0" bIns="0" rtlCol="0" anchor="t">
            <a:spAutoFit/>
          </a:bodyPr>
          <a:lstStyle/>
          <a:p>
            <a:pPr>
              <a:lnSpc>
                <a:spcPts val="3959"/>
              </a:lnSpc>
            </a:pPr>
            <a:r>
              <a:rPr lang="en-US" sz="3200" spc="87" dirty="0">
                <a:solidFill>
                  <a:schemeClr val="bg1"/>
                </a:solidFill>
                <a:latin typeface="Montserrat Semi-Bold"/>
              </a:rPr>
              <a:t>Problem statements :</a:t>
            </a:r>
          </a:p>
          <a:p>
            <a:pPr>
              <a:lnSpc>
                <a:spcPts val="3959"/>
              </a:lnSpc>
            </a:pPr>
            <a:endParaRPr lang="en-US" sz="2199" spc="87" dirty="0">
              <a:solidFill>
                <a:schemeClr val="bg1"/>
              </a:solidFill>
              <a:latin typeface="Montserrat Semi-Bold"/>
            </a:endParaRPr>
          </a:p>
        </p:txBody>
      </p:sp>
      <p:grpSp>
        <p:nvGrpSpPr>
          <p:cNvPr id="34" name="Group 5">
            <a:extLst>
              <a:ext uri="{FF2B5EF4-FFF2-40B4-BE49-F238E27FC236}">
                <a16:creationId xmlns:a16="http://schemas.microsoft.com/office/drawing/2014/main" id="{4F01D2E3-2D55-1E0E-CBDE-1AB619630273}"/>
              </a:ext>
            </a:extLst>
          </p:cNvPr>
          <p:cNvGrpSpPr/>
          <p:nvPr/>
        </p:nvGrpSpPr>
        <p:grpSpPr>
          <a:xfrm rot="-5400000">
            <a:off x="10801203" y="341033"/>
            <a:ext cx="5665920" cy="8675525"/>
            <a:chOff x="0" y="0"/>
            <a:chExt cx="1492259" cy="2284912"/>
          </a:xfrm>
        </p:grpSpPr>
        <p:sp>
          <p:nvSpPr>
            <p:cNvPr id="35" name="Freeform 6">
              <a:extLst>
                <a:ext uri="{FF2B5EF4-FFF2-40B4-BE49-F238E27FC236}">
                  <a16:creationId xmlns:a16="http://schemas.microsoft.com/office/drawing/2014/main" id="{49977006-CB46-A257-0781-2094698FBF23}"/>
                </a:ext>
              </a:extLst>
            </p:cNvPr>
            <p:cNvSpPr/>
            <p:nvPr/>
          </p:nvSpPr>
          <p:spPr>
            <a:xfrm>
              <a:off x="0" y="0"/>
              <a:ext cx="1492259" cy="2284912"/>
            </a:xfrm>
            <a:custGeom>
              <a:avLst/>
              <a:gdLst/>
              <a:ahLst/>
              <a:cxnLst/>
              <a:rect l="l" t="t" r="r" b="b"/>
              <a:pathLst>
                <a:path w="1492259" h="2284912">
                  <a:moveTo>
                    <a:pt x="0" y="0"/>
                  </a:moveTo>
                  <a:lnTo>
                    <a:pt x="1492259" y="0"/>
                  </a:lnTo>
                  <a:lnTo>
                    <a:pt x="1492259" y="2284912"/>
                  </a:lnTo>
                  <a:lnTo>
                    <a:pt x="0" y="2284912"/>
                  </a:lnTo>
                  <a:close/>
                </a:path>
              </a:pathLst>
            </a:custGeom>
            <a:solidFill>
              <a:srgbClr val="4A535F"/>
            </a:solidFill>
          </p:spPr>
        </p:sp>
        <p:sp>
          <p:nvSpPr>
            <p:cNvPr id="36" name="TextBox 7">
              <a:extLst>
                <a:ext uri="{FF2B5EF4-FFF2-40B4-BE49-F238E27FC236}">
                  <a16:creationId xmlns:a16="http://schemas.microsoft.com/office/drawing/2014/main" id="{B189DAD8-3BF9-228C-45A6-51FF99C25B1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37" name="TextBox 22">
            <a:extLst>
              <a:ext uri="{FF2B5EF4-FFF2-40B4-BE49-F238E27FC236}">
                <a16:creationId xmlns:a16="http://schemas.microsoft.com/office/drawing/2014/main" id="{97565D88-5D16-0D1F-DE76-99CD59D39726}"/>
              </a:ext>
            </a:extLst>
          </p:cNvPr>
          <p:cNvSpPr txBox="1"/>
          <p:nvPr/>
        </p:nvSpPr>
        <p:spPr>
          <a:xfrm>
            <a:off x="9560075" y="2034672"/>
            <a:ext cx="8118325" cy="5361404"/>
          </a:xfrm>
          <a:prstGeom prst="rect">
            <a:avLst/>
          </a:prstGeom>
        </p:spPr>
        <p:txBody>
          <a:bodyPr wrap="square" lIns="0" tIns="0" rIns="0" bIns="0" rtlCol="0" anchor="t">
            <a:spAutoFit/>
          </a:bodyPr>
          <a:lstStyle/>
          <a:p>
            <a:pPr>
              <a:lnSpc>
                <a:spcPts val="3959"/>
              </a:lnSpc>
            </a:pPr>
            <a:r>
              <a:rPr lang="en-US" sz="3200" spc="87" dirty="0">
                <a:solidFill>
                  <a:schemeClr val="bg1"/>
                </a:solidFill>
                <a:latin typeface="Montserrat Semi-Bold"/>
              </a:rPr>
              <a:t>Challenges :</a:t>
            </a:r>
          </a:p>
          <a:p>
            <a:pPr marL="342900" indent="-342900">
              <a:buFont typeface="Wingdings" panose="05000000000000000000" pitchFamily="2" charset="2"/>
              <a:buChar char="§"/>
            </a:pPr>
            <a:r>
              <a:rPr lang="en-US" sz="2199" spc="87" dirty="0">
                <a:solidFill>
                  <a:schemeClr val="bg1"/>
                </a:solidFill>
                <a:latin typeface="Montserrat Semi-Bold"/>
              </a:rPr>
              <a:t>Understanding the concepts related to NLP.</a:t>
            </a:r>
          </a:p>
          <a:p>
            <a:pPr marL="342900" indent="-342900">
              <a:buFont typeface="Wingdings" panose="05000000000000000000" pitchFamily="2" charset="2"/>
              <a:buChar char="§"/>
            </a:pPr>
            <a:r>
              <a:rPr lang="en-US" sz="2199" spc="87" dirty="0">
                <a:solidFill>
                  <a:schemeClr val="bg1"/>
                </a:solidFill>
                <a:latin typeface="Montserrat Semi-Bold"/>
              </a:rPr>
              <a:t>Choosing the best pre-trained model among many NLP models for given dataset.</a:t>
            </a:r>
          </a:p>
          <a:p>
            <a:pPr marL="342900" indent="-342900">
              <a:buFont typeface="Wingdings" panose="05000000000000000000" pitchFamily="2" charset="2"/>
              <a:buChar char="§"/>
            </a:pPr>
            <a:r>
              <a:rPr lang="en-US" sz="2199" spc="87" dirty="0">
                <a:solidFill>
                  <a:schemeClr val="bg1"/>
                </a:solidFill>
                <a:latin typeface="Montserrat Semi-Bold"/>
              </a:rPr>
              <a:t>Long run-time.</a:t>
            </a:r>
          </a:p>
          <a:p>
            <a:pPr marL="342900" indent="-342900">
              <a:buFont typeface="Wingdings" panose="05000000000000000000" pitchFamily="2" charset="2"/>
              <a:buChar char="§"/>
            </a:pPr>
            <a:r>
              <a:rPr lang="en-US" sz="2199" spc="87" dirty="0">
                <a:solidFill>
                  <a:schemeClr val="bg1"/>
                </a:solidFill>
                <a:latin typeface="Montserrat Semi-Bold"/>
              </a:rPr>
              <a:t>Choosing parameters values for tokenizer was challenging since its first-time deal with tokenization process.</a:t>
            </a:r>
          </a:p>
          <a:p>
            <a:pPr marL="342900" indent="-342900">
              <a:buFont typeface="Wingdings" panose="05000000000000000000" pitchFamily="2" charset="2"/>
              <a:buChar char="§"/>
            </a:pPr>
            <a:r>
              <a:rPr lang="en-US" sz="2199" spc="87" dirty="0">
                <a:solidFill>
                  <a:schemeClr val="bg1"/>
                </a:solidFill>
                <a:latin typeface="Montserrat Semi-Bold"/>
              </a:rPr>
              <a:t>Errors in save model step due to </a:t>
            </a:r>
            <a:r>
              <a:rPr lang="en-US" sz="2199" spc="87" dirty="0" err="1">
                <a:solidFill>
                  <a:schemeClr val="bg1"/>
                </a:solidFill>
                <a:latin typeface="Montserrat Semi-Bold"/>
              </a:rPr>
              <a:t>TypeError</a:t>
            </a:r>
            <a:r>
              <a:rPr lang="en-US" sz="2199" spc="87" dirty="0">
                <a:solidFill>
                  <a:schemeClr val="bg1"/>
                </a:solidFill>
                <a:latin typeface="Montserrat Semi-Bold"/>
              </a:rPr>
              <a:t> in package </a:t>
            </a:r>
            <a:r>
              <a:rPr lang="en-US" sz="2199" spc="87" dirty="0" err="1">
                <a:solidFill>
                  <a:schemeClr val="bg1"/>
                </a:solidFill>
                <a:latin typeface="Montserrat Semi-Bold"/>
              </a:rPr>
              <a:t>joblib</a:t>
            </a:r>
            <a:r>
              <a:rPr lang="en-US" sz="2199" spc="87" dirty="0">
                <a:solidFill>
                  <a:schemeClr val="bg1"/>
                </a:solidFill>
                <a:latin typeface="Montserrat Semi-Bold"/>
              </a:rPr>
              <a:t>.</a:t>
            </a:r>
          </a:p>
          <a:p>
            <a:pPr marL="342900" indent="-342900">
              <a:buFont typeface="Wingdings" panose="05000000000000000000" pitchFamily="2" charset="2"/>
              <a:buChar char="§"/>
            </a:pPr>
            <a:r>
              <a:rPr lang="en-US" sz="2199" spc="87" dirty="0">
                <a:solidFill>
                  <a:schemeClr val="bg1"/>
                </a:solidFill>
                <a:latin typeface="Montserrat Semi-Bold"/>
              </a:rPr>
              <a:t>Find the most influence performance measurement for our task between TP, TN, FP, FN where are the parameter used in the evaluation of specificity, sensitivity, and accuracy.</a:t>
            </a:r>
          </a:p>
          <a:p>
            <a:pPr>
              <a:lnSpc>
                <a:spcPts val="3959"/>
              </a:lnSpc>
            </a:pPr>
            <a:endParaRPr lang="en-US" sz="2199" spc="87" dirty="0">
              <a:solidFill>
                <a:schemeClr val="bg1"/>
              </a:solidFill>
              <a:latin typeface="Montserrat Semi-Bold"/>
            </a:endParaRPr>
          </a:p>
        </p:txBody>
      </p:sp>
      <p:grpSp>
        <p:nvGrpSpPr>
          <p:cNvPr id="3" name="مجموعة 2">
            <a:extLst>
              <a:ext uri="{FF2B5EF4-FFF2-40B4-BE49-F238E27FC236}">
                <a16:creationId xmlns:a16="http://schemas.microsoft.com/office/drawing/2014/main" id="{0D8554A5-E649-9F15-8B66-567C7C7B43E7}"/>
              </a:ext>
            </a:extLst>
          </p:cNvPr>
          <p:cNvGrpSpPr/>
          <p:nvPr/>
        </p:nvGrpSpPr>
        <p:grpSpPr>
          <a:xfrm>
            <a:off x="2733295" y="1295109"/>
            <a:ext cx="3359696" cy="6612692"/>
            <a:chOff x="7544505" y="1430496"/>
            <a:chExt cx="3275805" cy="6622501"/>
          </a:xfrm>
        </p:grpSpPr>
        <p:pic>
          <p:nvPicPr>
            <p:cNvPr id="4" name="Picture 2">
              <a:extLst>
                <a:ext uri="{FF2B5EF4-FFF2-40B4-BE49-F238E27FC236}">
                  <a16:creationId xmlns:a16="http://schemas.microsoft.com/office/drawing/2014/main" id="{57440191-7C44-26F1-7B6F-4258F00B8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16804" y="2821196"/>
              <a:ext cx="803506" cy="803506"/>
            </a:xfrm>
            <a:prstGeom prst="rect">
              <a:avLst/>
            </a:prstGeom>
          </p:spPr>
        </p:pic>
        <p:pic>
          <p:nvPicPr>
            <p:cNvPr id="5" name="Picture 3">
              <a:extLst>
                <a:ext uri="{FF2B5EF4-FFF2-40B4-BE49-F238E27FC236}">
                  <a16:creationId xmlns:a16="http://schemas.microsoft.com/office/drawing/2014/main" id="{B07D1664-BF52-9ABA-B2A7-644F7E4A2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12933" y="2234002"/>
              <a:ext cx="2262134" cy="5818995"/>
            </a:xfrm>
            <a:prstGeom prst="rect">
              <a:avLst/>
            </a:prstGeom>
          </p:spPr>
        </p:pic>
        <p:pic>
          <p:nvPicPr>
            <p:cNvPr id="6" name="Picture 4">
              <a:extLst>
                <a:ext uri="{FF2B5EF4-FFF2-40B4-BE49-F238E27FC236}">
                  <a16:creationId xmlns:a16="http://schemas.microsoft.com/office/drawing/2014/main" id="{F095FF9F-DFE9-9048-1017-84EB79D41A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44505" y="2638518"/>
              <a:ext cx="803506" cy="803506"/>
            </a:xfrm>
            <a:prstGeom prst="rect">
              <a:avLst/>
            </a:prstGeom>
          </p:spPr>
        </p:pic>
        <p:pic>
          <p:nvPicPr>
            <p:cNvPr id="7" name="Picture 5">
              <a:extLst>
                <a:ext uri="{FF2B5EF4-FFF2-40B4-BE49-F238E27FC236}">
                  <a16:creationId xmlns:a16="http://schemas.microsoft.com/office/drawing/2014/main" id="{9E277BAC-5B77-B499-95C1-C96F815C4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6000" y="1558787"/>
              <a:ext cx="803506" cy="803506"/>
            </a:xfrm>
            <a:prstGeom prst="rect">
              <a:avLst/>
            </a:prstGeom>
          </p:spPr>
        </p:pic>
        <p:pic>
          <p:nvPicPr>
            <p:cNvPr id="17" name="Picture 6">
              <a:extLst>
                <a:ext uri="{FF2B5EF4-FFF2-40B4-BE49-F238E27FC236}">
                  <a16:creationId xmlns:a16="http://schemas.microsoft.com/office/drawing/2014/main" id="{745869B9-01DA-5E2C-28D1-CFDC3A8CC3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12933" y="1430496"/>
              <a:ext cx="803506" cy="803506"/>
            </a:xfrm>
            <a:prstGeom prst="rect">
              <a:avLst/>
            </a:prstGeom>
          </p:spPr>
        </p:pic>
      </p:grpSp>
      <p:sp>
        <p:nvSpPr>
          <p:cNvPr id="18" name="TextBox 17">
            <a:extLst>
              <a:ext uri="{FF2B5EF4-FFF2-40B4-BE49-F238E27FC236}">
                <a16:creationId xmlns:a16="http://schemas.microsoft.com/office/drawing/2014/main" id="{282CD936-8294-4897-77FD-D9D03BD4BF5A}"/>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18</a:t>
            </a:r>
          </a:p>
        </p:txBody>
      </p:sp>
    </p:spTree>
    <p:extLst>
      <p:ext uri="{BB962C8B-B14F-4D97-AF65-F5344CB8AC3E}">
        <p14:creationId xmlns:p14="http://schemas.microsoft.com/office/powerpoint/2010/main" val="359786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20">
            <a:extLst>
              <a:ext uri="{FF2B5EF4-FFF2-40B4-BE49-F238E27FC236}">
                <a16:creationId xmlns:a16="http://schemas.microsoft.com/office/drawing/2014/main" id="{3D4B3B6D-837F-1C6E-46D4-844863FEFA01}"/>
              </a:ext>
            </a:extLst>
          </p:cNvPr>
          <p:cNvGrpSpPr/>
          <p:nvPr/>
        </p:nvGrpSpPr>
        <p:grpSpPr>
          <a:xfrm>
            <a:off x="11655939" y="9447772"/>
            <a:ext cx="4393457" cy="839228"/>
            <a:chOff x="0" y="0"/>
            <a:chExt cx="1157124" cy="221031"/>
          </a:xfrm>
        </p:grpSpPr>
        <p:sp>
          <p:nvSpPr>
            <p:cNvPr id="61" name="Freeform 21">
              <a:extLst>
                <a:ext uri="{FF2B5EF4-FFF2-40B4-BE49-F238E27FC236}">
                  <a16:creationId xmlns:a16="http://schemas.microsoft.com/office/drawing/2014/main" id="{CFB27319-8C04-05EE-1D48-10BC4748986D}"/>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txBody>
            <a:bodyPr/>
            <a:lstStyle/>
            <a:p>
              <a:endParaRPr lang="ar-SA" dirty="0"/>
            </a:p>
          </p:txBody>
        </p:sp>
        <p:sp>
          <p:nvSpPr>
            <p:cNvPr id="62" name="TextBox 22">
              <a:extLst>
                <a:ext uri="{FF2B5EF4-FFF2-40B4-BE49-F238E27FC236}">
                  <a16:creationId xmlns:a16="http://schemas.microsoft.com/office/drawing/2014/main" id="{0040CB38-FD88-3033-198B-AB030627202A}"/>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63" name="Group 26">
            <a:extLst>
              <a:ext uri="{FF2B5EF4-FFF2-40B4-BE49-F238E27FC236}">
                <a16:creationId xmlns:a16="http://schemas.microsoft.com/office/drawing/2014/main" id="{46FADE51-42F0-5625-9562-47B2D63C2240}"/>
              </a:ext>
            </a:extLst>
          </p:cNvPr>
          <p:cNvGrpSpPr/>
          <p:nvPr/>
        </p:nvGrpSpPr>
        <p:grpSpPr>
          <a:xfrm>
            <a:off x="15244191" y="9258300"/>
            <a:ext cx="2664422" cy="1218172"/>
            <a:chOff x="0" y="0"/>
            <a:chExt cx="483446" cy="221031"/>
          </a:xfrm>
        </p:grpSpPr>
        <p:sp>
          <p:nvSpPr>
            <p:cNvPr id="64" name="Freeform 27">
              <a:extLst>
                <a:ext uri="{FF2B5EF4-FFF2-40B4-BE49-F238E27FC236}">
                  <a16:creationId xmlns:a16="http://schemas.microsoft.com/office/drawing/2014/main" id="{AB62482A-ED48-8D88-AD10-142CAC320B97}"/>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txBody>
            <a:bodyPr/>
            <a:lstStyle/>
            <a:p>
              <a:endParaRPr lang="ar-SA" dirty="0"/>
            </a:p>
          </p:txBody>
        </p:sp>
        <p:sp>
          <p:nvSpPr>
            <p:cNvPr id="65" name="TextBox 28">
              <a:extLst>
                <a:ext uri="{FF2B5EF4-FFF2-40B4-BE49-F238E27FC236}">
                  <a16:creationId xmlns:a16="http://schemas.microsoft.com/office/drawing/2014/main" id="{93A932F9-0E78-D810-0573-65FF9BA47F9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66" name="Group 32">
            <a:extLst>
              <a:ext uri="{FF2B5EF4-FFF2-40B4-BE49-F238E27FC236}">
                <a16:creationId xmlns:a16="http://schemas.microsoft.com/office/drawing/2014/main" id="{AA7BD319-ECC9-2011-D418-7C50C64786ED}"/>
              </a:ext>
            </a:extLst>
          </p:cNvPr>
          <p:cNvGrpSpPr/>
          <p:nvPr/>
        </p:nvGrpSpPr>
        <p:grpSpPr>
          <a:xfrm>
            <a:off x="16854601" y="9258300"/>
            <a:ext cx="2664422" cy="1218172"/>
            <a:chOff x="0" y="0"/>
            <a:chExt cx="483446" cy="221031"/>
          </a:xfrm>
        </p:grpSpPr>
        <p:sp>
          <p:nvSpPr>
            <p:cNvPr id="67" name="Freeform 33">
              <a:extLst>
                <a:ext uri="{FF2B5EF4-FFF2-40B4-BE49-F238E27FC236}">
                  <a16:creationId xmlns:a16="http://schemas.microsoft.com/office/drawing/2014/main" id="{4DB59613-F0C5-2D44-20E8-243E546FD183}"/>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txBody>
            <a:bodyPr/>
            <a:lstStyle/>
            <a:p>
              <a:endParaRPr lang="ar-SA" dirty="0"/>
            </a:p>
          </p:txBody>
        </p:sp>
        <p:sp>
          <p:nvSpPr>
            <p:cNvPr id="68" name="TextBox 34">
              <a:extLst>
                <a:ext uri="{FF2B5EF4-FFF2-40B4-BE49-F238E27FC236}">
                  <a16:creationId xmlns:a16="http://schemas.microsoft.com/office/drawing/2014/main" id="{F9496A81-142F-15FA-A4C3-95C98756DF95}"/>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69" name="مجموعة 68">
            <a:extLst>
              <a:ext uri="{FF2B5EF4-FFF2-40B4-BE49-F238E27FC236}">
                <a16:creationId xmlns:a16="http://schemas.microsoft.com/office/drawing/2014/main" id="{F4F544FB-4EDE-CE53-D71E-26054EB96592}"/>
              </a:ext>
            </a:extLst>
          </p:cNvPr>
          <p:cNvGrpSpPr/>
          <p:nvPr/>
        </p:nvGrpSpPr>
        <p:grpSpPr>
          <a:xfrm>
            <a:off x="375758" y="952500"/>
            <a:ext cx="17510833" cy="8481189"/>
            <a:chOff x="110789" y="-25324"/>
            <a:chExt cx="17510833" cy="8481189"/>
          </a:xfrm>
        </p:grpSpPr>
        <p:grpSp>
          <p:nvGrpSpPr>
            <p:cNvPr id="70" name="Group 13">
              <a:extLst>
                <a:ext uri="{FF2B5EF4-FFF2-40B4-BE49-F238E27FC236}">
                  <a16:creationId xmlns:a16="http://schemas.microsoft.com/office/drawing/2014/main" id="{B286EB5C-BF28-CA09-3B80-283E3B10B40A}"/>
                </a:ext>
              </a:extLst>
            </p:cNvPr>
            <p:cNvGrpSpPr/>
            <p:nvPr/>
          </p:nvGrpSpPr>
          <p:grpSpPr>
            <a:xfrm rot="21592417">
              <a:off x="10900280" y="1450023"/>
              <a:ext cx="4206339" cy="1424285"/>
              <a:chOff x="-69686" y="-189692"/>
              <a:chExt cx="2428571" cy="822325"/>
            </a:xfrm>
          </p:grpSpPr>
          <p:sp>
            <p:nvSpPr>
              <p:cNvPr id="99" name="Freeform 14">
                <a:extLst>
                  <a:ext uri="{FF2B5EF4-FFF2-40B4-BE49-F238E27FC236}">
                    <a16:creationId xmlns:a16="http://schemas.microsoft.com/office/drawing/2014/main" id="{AEB8B70A-E226-A4C3-7A3A-977705447CF3}"/>
                  </a:ext>
                </a:extLst>
              </p:cNvPr>
              <p:cNvSpPr/>
              <p:nvPr/>
            </p:nvSpPr>
            <p:spPr>
              <a:xfrm>
                <a:off x="0" y="0"/>
                <a:ext cx="2280047" cy="473042"/>
              </a:xfrm>
              <a:custGeom>
                <a:avLst/>
                <a:gdLst/>
                <a:ahLst/>
                <a:cxnLst/>
                <a:rect l="l" t="t" r="r" b="b"/>
                <a:pathLst>
                  <a:path w="2280047" h="473042">
                    <a:moveTo>
                      <a:pt x="58813" y="0"/>
                    </a:moveTo>
                    <a:lnTo>
                      <a:pt x="2221234" y="0"/>
                    </a:lnTo>
                    <a:cubicBezTo>
                      <a:pt x="2253716" y="0"/>
                      <a:pt x="2280047" y="26331"/>
                      <a:pt x="2280047" y="58813"/>
                    </a:cubicBezTo>
                    <a:lnTo>
                      <a:pt x="2280047" y="414229"/>
                    </a:lnTo>
                    <a:cubicBezTo>
                      <a:pt x="2280047" y="446710"/>
                      <a:pt x="2253716" y="473042"/>
                      <a:pt x="2221234" y="473042"/>
                    </a:cubicBezTo>
                    <a:lnTo>
                      <a:pt x="58813" y="473042"/>
                    </a:lnTo>
                    <a:cubicBezTo>
                      <a:pt x="26331" y="473042"/>
                      <a:pt x="0" y="446710"/>
                      <a:pt x="0" y="414229"/>
                    </a:cubicBezTo>
                    <a:lnTo>
                      <a:pt x="0" y="58813"/>
                    </a:lnTo>
                    <a:cubicBezTo>
                      <a:pt x="0" y="26331"/>
                      <a:pt x="26331" y="0"/>
                      <a:pt x="58813" y="0"/>
                    </a:cubicBezTo>
                    <a:close/>
                  </a:path>
                </a:pathLst>
              </a:custGeom>
              <a:solidFill>
                <a:srgbClr val="E0EEFA"/>
              </a:solidFill>
            </p:spPr>
          </p:sp>
          <p:sp>
            <p:nvSpPr>
              <p:cNvPr id="100" name="TextBox 15">
                <a:extLst>
                  <a:ext uri="{FF2B5EF4-FFF2-40B4-BE49-F238E27FC236}">
                    <a16:creationId xmlns:a16="http://schemas.microsoft.com/office/drawing/2014/main" id="{1AA097CC-AB4E-50B2-C19A-BB0A8F366764}"/>
                  </a:ext>
                </a:extLst>
              </p:cNvPr>
              <p:cNvSpPr txBox="1"/>
              <p:nvPr/>
            </p:nvSpPr>
            <p:spPr>
              <a:xfrm>
                <a:off x="-69686" y="-189692"/>
                <a:ext cx="2428571" cy="822325"/>
              </a:xfrm>
              <a:prstGeom prst="rect">
                <a:avLst/>
              </a:prstGeom>
            </p:spPr>
            <p:txBody>
              <a:bodyPr lIns="42471" tIns="42471" rIns="42471" bIns="42471" rtlCol="0" anchor="ctr"/>
              <a:lstStyle/>
              <a:p>
                <a:pPr algn="ctr">
                  <a:lnSpc>
                    <a:spcPts val="3600"/>
                  </a:lnSpc>
                </a:pPr>
                <a:r>
                  <a:rPr lang="en-US" sz="3000" dirty="0">
                    <a:solidFill>
                      <a:srgbClr val="000000"/>
                    </a:solidFill>
                    <a:latin typeface="DM Sans"/>
                  </a:rPr>
                  <a:t>programing language </a:t>
                </a:r>
              </a:p>
            </p:txBody>
          </p:sp>
        </p:grpSp>
        <p:pic>
          <p:nvPicPr>
            <p:cNvPr id="71" name="Picture 28">
              <a:extLst>
                <a:ext uri="{FF2B5EF4-FFF2-40B4-BE49-F238E27FC236}">
                  <a16:creationId xmlns:a16="http://schemas.microsoft.com/office/drawing/2014/main" id="{79A7EE35-6A5B-3851-2F5D-BD99C9EE361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5396621" flipH="1" flipV="1">
              <a:off x="10416601" y="1243524"/>
              <a:ext cx="497279" cy="1260385"/>
            </a:xfrm>
            <a:prstGeom prst="rect">
              <a:avLst/>
            </a:prstGeom>
          </p:spPr>
        </p:pic>
        <p:grpSp>
          <p:nvGrpSpPr>
            <p:cNvPr id="72" name="Group 8">
              <a:extLst>
                <a:ext uri="{FF2B5EF4-FFF2-40B4-BE49-F238E27FC236}">
                  <a16:creationId xmlns:a16="http://schemas.microsoft.com/office/drawing/2014/main" id="{5E14A651-08C5-D623-A852-2934688E194F}"/>
                </a:ext>
              </a:extLst>
            </p:cNvPr>
            <p:cNvGrpSpPr/>
            <p:nvPr/>
          </p:nvGrpSpPr>
          <p:grpSpPr>
            <a:xfrm rot="21592417">
              <a:off x="11507769" y="-25324"/>
              <a:ext cx="1715528" cy="1424286"/>
              <a:chOff x="0" y="-199648"/>
              <a:chExt cx="1147210" cy="822325"/>
            </a:xfrm>
          </p:grpSpPr>
          <p:sp>
            <p:nvSpPr>
              <p:cNvPr id="97" name="Freeform 9">
                <a:extLst>
                  <a:ext uri="{FF2B5EF4-FFF2-40B4-BE49-F238E27FC236}">
                    <a16:creationId xmlns:a16="http://schemas.microsoft.com/office/drawing/2014/main" id="{A892B311-D20E-AA84-CF18-EEBCE0A71EDE}"/>
                  </a:ext>
                </a:extLst>
              </p:cNvPr>
              <p:cNvSpPr/>
              <p:nvPr/>
            </p:nvSpPr>
            <p:spPr>
              <a:xfrm>
                <a:off x="0" y="0"/>
                <a:ext cx="1147210" cy="437000"/>
              </a:xfrm>
              <a:custGeom>
                <a:avLst/>
                <a:gdLst/>
                <a:ahLst/>
                <a:cxnLst/>
                <a:rect l="l" t="t" r="r" b="b"/>
                <a:pathLst>
                  <a:path w="1147210" h="437000">
                    <a:moveTo>
                      <a:pt x="116889" y="0"/>
                    </a:moveTo>
                    <a:lnTo>
                      <a:pt x="1030321" y="0"/>
                    </a:lnTo>
                    <a:cubicBezTo>
                      <a:pt x="1094877" y="0"/>
                      <a:pt x="1147210" y="52333"/>
                      <a:pt x="1147210" y="116889"/>
                    </a:cubicBezTo>
                    <a:lnTo>
                      <a:pt x="1147210" y="320111"/>
                    </a:lnTo>
                    <a:cubicBezTo>
                      <a:pt x="1147210" y="351112"/>
                      <a:pt x="1134895" y="380843"/>
                      <a:pt x="1112974" y="402764"/>
                    </a:cubicBezTo>
                    <a:cubicBezTo>
                      <a:pt x="1091053" y="424685"/>
                      <a:pt x="1061322" y="437000"/>
                      <a:pt x="1030321" y="437000"/>
                    </a:cubicBezTo>
                    <a:lnTo>
                      <a:pt x="116889" y="437000"/>
                    </a:lnTo>
                    <a:cubicBezTo>
                      <a:pt x="85888" y="437000"/>
                      <a:pt x="56157" y="424685"/>
                      <a:pt x="34236" y="402764"/>
                    </a:cubicBezTo>
                    <a:cubicBezTo>
                      <a:pt x="12315" y="380843"/>
                      <a:pt x="0" y="351112"/>
                      <a:pt x="0" y="320111"/>
                    </a:cubicBezTo>
                    <a:lnTo>
                      <a:pt x="0" y="116889"/>
                    </a:lnTo>
                    <a:cubicBezTo>
                      <a:pt x="0" y="52333"/>
                      <a:pt x="52333" y="0"/>
                      <a:pt x="116889" y="0"/>
                    </a:cubicBezTo>
                    <a:close/>
                  </a:path>
                </a:pathLst>
              </a:custGeom>
              <a:solidFill>
                <a:srgbClr val="E0EEFA"/>
              </a:solidFill>
            </p:spPr>
          </p:sp>
          <p:sp>
            <p:nvSpPr>
              <p:cNvPr id="98" name="TextBox 10">
                <a:extLst>
                  <a:ext uri="{FF2B5EF4-FFF2-40B4-BE49-F238E27FC236}">
                    <a16:creationId xmlns:a16="http://schemas.microsoft.com/office/drawing/2014/main" id="{AF7C7EBD-AC44-2C45-F419-987DD800248F}"/>
                  </a:ext>
                </a:extLst>
              </p:cNvPr>
              <p:cNvSpPr txBox="1"/>
              <p:nvPr/>
            </p:nvSpPr>
            <p:spPr>
              <a:xfrm>
                <a:off x="171506" y="-199648"/>
                <a:ext cx="812800" cy="822325"/>
              </a:xfrm>
              <a:prstGeom prst="rect">
                <a:avLst/>
              </a:prstGeom>
            </p:spPr>
            <p:txBody>
              <a:bodyPr lIns="42471" tIns="42471" rIns="42471" bIns="42471" rtlCol="0" anchor="ctr"/>
              <a:lstStyle/>
              <a:p>
                <a:pPr algn="ctr">
                  <a:lnSpc>
                    <a:spcPts val="3600"/>
                  </a:lnSpc>
                </a:pPr>
                <a:r>
                  <a:rPr lang="en-US" sz="3000" dirty="0">
                    <a:solidFill>
                      <a:srgbClr val="000000"/>
                    </a:solidFill>
                    <a:latin typeface="DM Sans"/>
                  </a:rPr>
                  <a:t>IDA</a:t>
                </a:r>
              </a:p>
            </p:txBody>
          </p:sp>
        </p:grpSp>
        <p:pic>
          <p:nvPicPr>
            <p:cNvPr id="73" name="Picture 28">
              <a:extLst>
                <a:ext uri="{FF2B5EF4-FFF2-40B4-BE49-F238E27FC236}">
                  <a16:creationId xmlns:a16="http://schemas.microsoft.com/office/drawing/2014/main" id="{AEF5D072-9656-2BEB-1511-A325EF0A086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778820" flipH="1" flipV="1">
              <a:off x="10418057" y="164094"/>
              <a:ext cx="751438" cy="1904566"/>
            </a:xfrm>
            <a:prstGeom prst="rect">
              <a:avLst/>
            </a:prstGeom>
          </p:spPr>
        </p:pic>
        <p:grpSp>
          <p:nvGrpSpPr>
            <p:cNvPr id="74" name="Group 17">
              <a:extLst>
                <a:ext uri="{FF2B5EF4-FFF2-40B4-BE49-F238E27FC236}">
                  <a16:creationId xmlns:a16="http://schemas.microsoft.com/office/drawing/2014/main" id="{A1A47EDD-E4A3-6832-5C9B-254427CA970E}"/>
                </a:ext>
              </a:extLst>
            </p:cNvPr>
            <p:cNvGrpSpPr/>
            <p:nvPr/>
          </p:nvGrpSpPr>
          <p:grpSpPr>
            <a:xfrm rot="21592417">
              <a:off x="11634465" y="2653803"/>
              <a:ext cx="1962681" cy="1424285"/>
              <a:chOff x="92186" y="-380305"/>
              <a:chExt cx="1133173" cy="822325"/>
            </a:xfrm>
          </p:grpSpPr>
          <p:sp>
            <p:nvSpPr>
              <p:cNvPr id="95" name="Freeform 18">
                <a:extLst>
                  <a:ext uri="{FF2B5EF4-FFF2-40B4-BE49-F238E27FC236}">
                    <a16:creationId xmlns:a16="http://schemas.microsoft.com/office/drawing/2014/main" id="{A5ED745E-BB16-B912-6454-DAE5B3EA9C56}"/>
                  </a:ext>
                </a:extLst>
              </p:cNvPr>
              <p:cNvSpPr/>
              <p:nvPr/>
            </p:nvSpPr>
            <p:spPr>
              <a:xfrm>
                <a:off x="92186" y="-191720"/>
                <a:ext cx="1133173" cy="447742"/>
              </a:xfrm>
              <a:custGeom>
                <a:avLst/>
                <a:gdLst/>
                <a:ahLst/>
                <a:cxnLst/>
                <a:rect l="l" t="t" r="r" b="b"/>
                <a:pathLst>
                  <a:path w="1133173" h="447742">
                    <a:moveTo>
                      <a:pt x="118337" y="0"/>
                    </a:moveTo>
                    <a:lnTo>
                      <a:pt x="1014836" y="0"/>
                    </a:lnTo>
                    <a:cubicBezTo>
                      <a:pt x="1046221" y="0"/>
                      <a:pt x="1076321" y="12468"/>
                      <a:pt x="1098513" y="34660"/>
                    </a:cubicBezTo>
                    <a:cubicBezTo>
                      <a:pt x="1120706" y="56853"/>
                      <a:pt x="1133173" y="86952"/>
                      <a:pt x="1133173" y="118337"/>
                    </a:cubicBezTo>
                    <a:lnTo>
                      <a:pt x="1133173" y="329406"/>
                    </a:lnTo>
                    <a:cubicBezTo>
                      <a:pt x="1133173" y="394761"/>
                      <a:pt x="1080192" y="447742"/>
                      <a:pt x="1014836" y="447742"/>
                    </a:cubicBezTo>
                    <a:lnTo>
                      <a:pt x="118337" y="447742"/>
                    </a:lnTo>
                    <a:cubicBezTo>
                      <a:pt x="86952" y="447742"/>
                      <a:pt x="56853" y="435275"/>
                      <a:pt x="34660" y="413082"/>
                    </a:cubicBezTo>
                    <a:cubicBezTo>
                      <a:pt x="12468" y="390890"/>
                      <a:pt x="0" y="360790"/>
                      <a:pt x="0" y="329406"/>
                    </a:cubicBezTo>
                    <a:lnTo>
                      <a:pt x="0" y="118337"/>
                    </a:lnTo>
                    <a:cubicBezTo>
                      <a:pt x="0" y="52981"/>
                      <a:pt x="52981" y="0"/>
                      <a:pt x="118337" y="0"/>
                    </a:cubicBezTo>
                    <a:close/>
                  </a:path>
                </a:pathLst>
              </a:custGeom>
              <a:solidFill>
                <a:srgbClr val="E0EEFA"/>
              </a:solidFill>
            </p:spPr>
          </p:sp>
          <p:sp>
            <p:nvSpPr>
              <p:cNvPr id="96" name="TextBox 19">
                <a:extLst>
                  <a:ext uri="{FF2B5EF4-FFF2-40B4-BE49-F238E27FC236}">
                    <a16:creationId xmlns:a16="http://schemas.microsoft.com/office/drawing/2014/main" id="{D5F00708-448B-FBAB-C18C-70FEB6FEECCD}"/>
                  </a:ext>
                </a:extLst>
              </p:cNvPr>
              <p:cNvSpPr txBox="1"/>
              <p:nvPr/>
            </p:nvSpPr>
            <p:spPr>
              <a:xfrm>
                <a:off x="106924" y="-380305"/>
                <a:ext cx="1118025" cy="822325"/>
              </a:xfrm>
              <a:prstGeom prst="rect">
                <a:avLst/>
              </a:prstGeom>
            </p:spPr>
            <p:txBody>
              <a:bodyPr lIns="42471" tIns="42471" rIns="42471" bIns="42471" rtlCol="0" anchor="ctr"/>
              <a:lstStyle/>
              <a:p>
                <a:pPr algn="ctr">
                  <a:lnSpc>
                    <a:spcPts val="3600"/>
                  </a:lnSpc>
                </a:pPr>
                <a:r>
                  <a:rPr lang="en-US" sz="3000" dirty="0">
                    <a:solidFill>
                      <a:srgbClr val="000000"/>
                    </a:solidFill>
                    <a:latin typeface="DM Sans"/>
                  </a:rPr>
                  <a:t>libraries</a:t>
                </a:r>
              </a:p>
            </p:txBody>
          </p:sp>
        </p:grpSp>
        <p:grpSp>
          <p:nvGrpSpPr>
            <p:cNvPr id="75" name="Group 23">
              <a:extLst>
                <a:ext uri="{FF2B5EF4-FFF2-40B4-BE49-F238E27FC236}">
                  <a16:creationId xmlns:a16="http://schemas.microsoft.com/office/drawing/2014/main" id="{3854DC01-F273-653B-0D2C-E86B37FD1629}"/>
                </a:ext>
              </a:extLst>
            </p:cNvPr>
            <p:cNvGrpSpPr/>
            <p:nvPr/>
          </p:nvGrpSpPr>
          <p:grpSpPr>
            <a:xfrm rot="21592417">
              <a:off x="5976457" y="7234136"/>
              <a:ext cx="4241053" cy="1221729"/>
              <a:chOff x="-20529" y="-114502"/>
              <a:chExt cx="2448614" cy="705377"/>
            </a:xfrm>
          </p:grpSpPr>
          <p:sp>
            <p:nvSpPr>
              <p:cNvPr id="93" name="Freeform 24">
                <a:extLst>
                  <a:ext uri="{FF2B5EF4-FFF2-40B4-BE49-F238E27FC236}">
                    <a16:creationId xmlns:a16="http://schemas.microsoft.com/office/drawing/2014/main" id="{F2D1E4ED-98C1-C2E9-7F30-89E904B57ED4}"/>
                  </a:ext>
                </a:extLst>
              </p:cNvPr>
              <p:cNvSpPr/>
              <p:nvPr/>
            </p:nvSpPr>
            <p:spPr>
              <a:xfrm>
                <a:off x="0" y="0"/>
                <a:ext cx="2428085" cy="472186"/>
              </a:xfrm>
              <a:custGeom>
                <a:avLst/>
                <a:gdLst/>
                <a:ahLst/>
                <a:cxnLst/>
                <a:rect l="l" t="t" r="r" b="b"/>
                <a:pathLst>
                  <a:path w="2428085" h="472186">
                    <a:moveTo>
                      <a:pt x="0" y="0"/>
                    </a:moveTo>
                    <a:lnTo>
                      <a:pt x="2428085" y="0"/>
                    </a:lnTo>
                    <a:lnTo>
                      <a:pt x="2428085" y="472186"/>
                    </a:lnTo>
                    <a:lnTo>
                      <a:pt x="0" y="472186"/>
                    </a:lnTo>
                    <a:close/>
                  </a:path>
                </a:pathLst>
              </a:custGeom>
              <a:solidFill>
                <a:srgbClr val="78A2CC"/>
              </a:solidFill>
              <a:ln>
                <a:noFill/>
              </a:ln>
            </p:spPr>
          </p:sp>
          <p:sp>
            <p:nvSpPr>
              <p:cNvPr id="94" name="TextBox 25">
                <a:extLst>
                  <a:ext uri="{FF2B5EF4-FFF2-40B4-BE49-F238E27FC236}">
                    <a16:creationId xmlns:a16="http://schemas.microsoft.com/office/drawing/2014/main" id="{6FCBDAD7-BBBF-4C48-2EF5-A0EF00823B5E}"/>
                  </a:ext>
                </a:extLst>
              </p:cNvPr>
              <p:cNvSpPr txBox="1"/>
              <p:nvPr/>
            </p:nvSpPr>
            <p:spPr>
              <a:xfrm>
                <a:off x="-20529" y="-114502"/>
                <a:ext cx="2428354" cy="705377"/>
              </a:xfrm>
              <a:prstGeom prst="rect">
                <a:avLst/>
              </a:prstGeom>
            </p:spPr>
            <p:txBody>
              <a:bodyPr lIns="42471" tIns="42471" rIns="42471" bIns="42471" rtlCol="0" anchor="ctr"/>
              <a:lstStyle/>
              <a:p>
                <a:pPr marL="0" lvl="0" indent="0" algn="ctr">
                  <a:lnSpc>
                    <a:spcPts val="3600"/>
                  </a:lnSpc>
                  <a:spcBef>
                    <a:spcPct val="0"/>
                  </a:spcBef>
                </a:pPr>
                <a:r>
                  <a:rPr lang="en-US" sz="3000" dirty="0">
                    <a:solidFill>
                      <a:srgbClr val="000000"/>
                    </a:solidFill>
                    <a:latin typeface="DM Sans"/>
                  </a:rPr>
                  <a:t>Design tool </a:t>
                </a:r>
              </a:p>
            </p:txBody>
          </p:sp>
        </p:grpSp>
        <p:grpSp>
          <p:nvGrpSpPr>
            <p:cNvPr id="76" name="Group 26">
              <a:extLst>
                <a:ext uri="{FF2B5EF4-FFF2-40B4-BE49-F238E27FC236}">
                  <a16:creationId xmlns:a16="http://schemas.microsoft.com/office/drawing/2014/main" id="{4B979186-AFAA-4731-8B43-4693107E60D6}"/>
                </a:ext>
              </a:extLst>
            </p:cNvPr>
            <p:cNvGrpSpPr/>
            <p:nvPr/>
          </p:nvGrpSpPr>
          <p:grpSpPr>
            <a:xfrm rot="21592417">
              <a:off x="7346635" y="4457386"/>
              <a:ext cx="4205496" cy="1424286"/>
              <a:chOff x="0" y="-180761"/>
              <a:chExt cx="2428085" cy="822325"/>
            </a:xfrm>
          </p:grpSpPr>
          <p:sp>
            <p:nvSpPr>
              <p:cNvPr id="91" name="Freeform 27">
                <a:extLst>
                  <a:ext uri="{FF2B5EF4-FFF2-40B4-BE49-F238E27FC236}">
                    <a16:creationId xmlns:a16="http://schemas.microsoft.com/office/drawing/2014/main" id="{069F2E18-0C12-1FB4-25CA-962764518AA4}"/>
                  </a:ext>
                </a:extLst>
              </p:cNvPr>
              <p:cNvSpPr/>
              <p:nvPr/>
            </p:nvSpPr>
            <p:spPr>
              <a:xfrm>
                <a:off x="0" y="0"/>
                <a:ext cx="2428085" cy="472186"/>
              </a:xfrm>
              <a:custGeom>
                <a:avLst/>
                <a:gdLst/>
                <a:ahLst/>
                <a:cxnLst/>
                <a:rect l="l" t="t" r="r" b="b"/>
                <a:pathLst>
                  <a:path w="2428085" h="472186">
                    <a:moveTo>
                      <a:pt x="0" y="0"/>
                    </a:moveTo>
                    <a:lnTo>
                      <a:pt x="2428085" y="0"/>
                    </a:lnTo>
                    <a:lnTo>
                      <a:pt x="2428085" y="472186"/>
                    </a:lnTo>
                    <a:lnTo>
                      <a:pt x="0" y="472186"/>
                    </a:lnTo>
                    <a:close/>
                  </a:path>
                </a:pathLst>
              </a:custGeom>
              <a:solidFill>
                <a:srgbClr val="78A2CC"/>
              </a:solidFill>
              <a:ln>
                <a:noFill/>
              </a:ln>
            </p:spPr>
          </p:sp>
          <p:sp>
            <p:nvSpPr>
              <p:cNvPr id="92" name="TextBox 28">
                <a:extLst>
                  <a:ext uri="{FF2B5EF4-FFF2-40B4-BE49-F238E27FC236}">
                    <a16:creationId xmlns:a16="http://schemas.microsoft.com/office/drawing/2014/main" id="{5117FCEC-3123-0169-9859-AEA3ECCDC57F}"/>
                  </a:ext>
                </a:extLst>
              </p:cNvPr>
              <p:cNvSpPr txBox="1"/>
              <p:nvPr/>
            </p:nvSpPr>
            <p:spPr>
              <a:xfrm>
                <a:off x="400" y="-180761"/>
                <a:ext cx="2318776" cy="822325"/>
              </a:xfrm>
              <a:prstGeom prst="rect">
                <a:avLst/>
              </a:prstGeom>
            </p:spPr>
            <p:txBody>
              <a:bodyPr lIns="42471" tIns="42471" rIns="42471" bIns="42471" rtlCol="0" anchor="ctr"/>
              <a:lstStyle/>
              <a:p>
                <a:pPr marL="0" lvl="0" indent="0" algn="ctr">
                  <a:lnSpc>
                    <a:spcPts val="3600"/>
                  </a:lnSpc>
                  <a:spcBef>
                    <a:spcPct val="0"/>
                  </a:spcBef>
                </a:pPr>
                <a:r>
                  <a:rPr lang="en-US" sz="3000" dirty="0">
                    <a:solidFill>
                      <a:srgbClr val="000000"/>
                    </a:solidFill>
                    <a:latin typeface="DM Sans"/>
                  </a:rPr>
                  <a:t>Documentation tool </a:t>
                </a:r>
              </a:p>
            </p:txBody>
          </p:sp>
        </p:grpSp>
        <p:pic>
          <p:nvPicPr>
            <p:cNvPr id="77" name="صورة 76">
              <a:extLst>
                <a:ext uri="{FF2B5EF4-FFF2-40B4-BE49-F238E27FC236}">
                  <a16:creationId xmlns:a16="http://schemas.microsoft.com/office/drawing/2014/main" id="{B6AFFB6C-76FD-2A22-F95E-E01FD3E83A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686" t="6451" r="17350" b="13183"/>
            <a:stretch/>
          </p:blipFill>
          <p:spPr>
            <a:xfrm>
              <a:off x="13563243" y="318579"/>
              <a:ext cx="1218594" cy="850125"/>
            </a:xfrm>
            <a:prstGeom prst="rect">
              <a:avLst/>
            </a:prstGeom>
            <a:ln w="28575">
              <a:solidFill>
                <a:srgbClr val="AFBDC4"/>
              </a:solidFill>
            </a:ln>
          </p:spPr>
        </p:pic>
        <p:pic>
          <p:nvPicPr>
            <p:cNvPr id="78" name="صورة 77">
              <a:extLst>
                <a:ext uri="{FF2B5EF4-FFF2-40B4-BE49-F238E27FC236}">
                  <a16:creationId xmlns:a16="http://schemas.microsoft.com/office/drawing/2014/main" id="{B7D95BF1-987C-3475-73B2-249D657472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000" t="31899" r="10004" b="29816"/>
            <a:stretch/>
          </p:blipFill>
          <p:spPr>
            <a:xfrm>
              <a:off x="14943904" y="318579"/>
              <a:ext cx="2124539" cy="850125"/>
            </a:xfrm>
            <a:prstGeom prst="rect">
              <a:avLst/>
            </a:prstGeom>
            <a:ln w="38100">
              <a:solidFill>
                <a:srgbClr val="AFBDC4"/>
              </a:solidFill>
            </a:ln>
          </p:spPr>
        </p:pic>
        <p:sp>
          <p:nvSpPr>
            <p:cNvPr id="79" name="مربع نص 78">
              <a:extLst>
                <a:ext uri="{FF2B5EF4-FFF2-40B4-BE49-F238E27FC236}">
                  <a16:creationId xmlns:a16="http://schemas.microsoft.com/office/drawing/2014/main" id="{D06129EE-0903-C59B-E60B-246D6A5DF19F}"/>
                </a:ext>
              </a:extLst>
            </p:cNvPr>
            <p:cNvSpPr txBox="1"/>
            <p:nvPr/>
          </p:nvSpPr>
          <p:spPr>
            <a:xfrm>
              <a:off x="13706186" y="2883334"/>
              <a:ext cx="3505200" cy="1200329"/>
            </a:xfrm>
            <a:prstGeom prst="rect">
              <a:avLst/>
            </a:prstGeom>
            <a:noFill/>
            <a:ln w="28575">
              <a:solidFill>
                <a:srgbClr val="AFBDC4"/>
              </a:solidFill>
            </a:ln>
          </p:spPr>
          <p:txBody>
            <a:bodyPr wrap="square" rtlCol="1">
              <a:spAutoFit/>
            </a:bodyPr>
            <a:lstStyle/>
            <a:p>
              <a:r>
                <a:rPr lang="en-US" dirty="0">
                  <a:solidFill>
                    <a:srgbClr val="48515C"/>
                  </a:solidFill>
                  <a:effectLst/>
                  <a:latin typeface="DM Sans Bold" charset="0"/>
                </a:rPr>
                <a:t>Pandas</a:t>
              </a:r>
              <a:r>
                <a:rPr lang="en-US" dirty="0">
                  <a:solidFill>
                    <a:srgbClr val="48515C"/>
                  </a:solidFill>
                  <a:latin typeface="DM Sans Bold" charset="0"/>
                </a:rPr>
                <a:t>  C</a:t>
              </a:r>
              <a:r>
                <a:rPr lang="en-US" dirty="0">
                  <a:solidFill>
                    <a:srgbClr val="48515C"/>
                  </a:solidFill>
                  <a:effectLst/>
                  <a:latin typeface="DM Sans Bold" charset="0"/>
                </a:rPr>
                <a:t>sv</a:t>
              </a:r>
              <a:r>
                <a:rPr lang="en-US" dirty="0">
                  <a:solidFill>
                    <a:srgbClr val="48515C"/>
                  </a:solidFill>
                  <a:latin typeface="DM Sans Bold" charset="0"/>
                </a:rPr>
                <a:t>  M</a:t>
              </a:r>
              <a:r>
                <a:rPr lang="en-US" dirty="0">
                  <a:solidFill>
                    <a:srgbClr val="48515C"/>
                  </a:solidFill>
                  <a:effectLst/>
                  <a:latin typeface="DM Sans Bold" charset="0"/>
                </a:rPr>
                <a:t>atplotlib</a:t>
              </a:r>
            </a:p>
            <a:p>
              <a:r>
                <a:rPr lang="en-US" dirty="0">
                  <a:solidFill>
                    <a:srgbClr val="48515C"/>
                  </a:solidFill>
                  <a:effectLst/>
                  <a:latin typeface="DM Sans Bold" charset="0"/>
                </a:rPr>
                <a:t>Seaborn</a:t>
              </a:r>
              <a:r>
                <a:rPr lang="en-US" dirty="0">
                  <a:solidFill>
                    <a:srgbClr val="48515C"/>
                  </a:solidFill>
                  <a:latin typeface="DM Sans Bold" charset="0"/>
                </a:rPr>
                <a:t> W</a:t>
              </a:r>
              <a:r>
                <a:rPr lang="en-US" dirty="0">
                  <a:solidFill>
                    <a:srgbClr val="48515C"/>
                  </a:solidFill>
                  <a:effectLst/>
                  <a:latin typeface="DM Sans Bold" charset="0"/>
                </a:rPr>
                <a:t>ordcloud</a:t>
              </a:r>
              <a:r>
                <a:rPr lang="en-US" dirty="0">
                  <a:solidFill>
                    <a:srgbClr val="48515C"/>
                  </a:solidFill>
                  <a:latin typeface="DM Sans Bold" charset="0"/>
                </a:rPr>
                <a:t>    N</a:t>
              </a:r>
              <a:r>
                <a:rPr lang="en-US" dirty="0">
                  <a:solidFill>
                    <a:srgbClr val="48515C"/>
                  </a:solidFill>
                  <a:effectLst/>
                  <a:latin typeface="DM Sans Bold" charset="0"/>
                </a:rPr>
                <a:t>umpy</a:t>
              </a:r>
            </a:p>
            <a:p>
              <a:r>
                <a:rPr lang="en-US" dirty="0">
                  <a:solidFill>
                    <a:srgbClr val="48515C"/>
                  </a:solidFill>
                  <a:effectLst/>
                  <a:latin typeface="DM Sans Bold" charset="0"/>
                </a:rPr>
                <a:t>String</a:t>
              </a:r>
              <a:r>
                <a:rPr lang="en-US" dirty="0">
                  <a:solidFill>
                    <a:srgbClr val="48515C"/>
                  </a:solidFill>
                  <a:latin typeface="DM Sans Bold" charset="0"/>
                </a:rPr>
                <a:t>  J</a:t>
              </a:r>
              <a:r>
                <a:rPr lang="en-US" dirty="0">
                  <a:solidFill>
                    <a:srgbClr val="48515C"/>
                  </a:solidFill>
                  <a:effectLst/>
                  <a:latin typeface="DM Sans Bold" charset="0"/>
                </a:rPr>
                <a:t>oblib</a:t>
              </a:r>
              <a:r>
                <a:rPr lang="en-US" dirty="0">
                  <a:solidFill>
                    <a:srgbClr val="48515C"/>
                  </a:solidFill>
                  <a:latin typeface="DM Sans Bold" charset="0"/>
                </a:rPr>
                <a:t>    T</a:t>
              </a:r>
              <a:r>
                <a:rPr lang="en-US" dirty="0">
                  <a:solidFill>
                    <a:srgbClr val="48515C"/>
                  </a:solidFill>
                  <a:effectLst/>
                  <a:latin typeface="DM Sans Bold" charset="0"/>
                </a:rPr>
                <a:t>ensorflow</a:t>
              </a:r>
            </a:p>
            <a:p>
              <a:r>
                <a:rPr lang="en-US" dirty="0">
                  <a:solidFill>
                    <a:srgbClr val="48515C"/>
                  </a:solidFill>
                  <a:effectLst/>
                  <a:latin typeface="DM Sans Bold" charset="0"/>
                </a:rPr>
                <a:t>Keras</a:t>
              </a:r>
              <a:r>
                <a:rPr lang="en-US" dirty="0">
                  <a:solidFill>
                    <a:srgbClr val="48515C"/>
                  </a:solidFill>
                  <a:latin typeface="DM Sans Bold" charset="0"/>
                </a:rPr>
                <a:t>   T</a:t>
              </a:r>
              <a:r>
                <a:rPr lang="en-US" dirty="0">
                  <a:solidFill>
                    <a:srgbClr val="48515C"/>
                  </a:solidFill>
                  <a:effectLst/>
                  <a:latin typeface="DM Sans Bold" charset="0"/>
                </a:rPr>
                <a:t>ransformers</a:t>
              </a:r>
            </a:p>
          </p:txBody>
        </p:sp>
        <p:pic>
          <p:nvPicPr>
            <p:cNvPr id="80" name="صورة 79" descr="صورة تحتوي على نص, قصاصة فنية&#10;&#10;تم إنشاء الوصف تلقائياً">
              <a:extLst>
                <a:ext uri="{FF2B5EF4-FFF2-40B4-BE49-F238E27FC236}">
                  <a16:creationId xmlns:a16="http://schemas.microsoft.com/office/drawing/2014/main" id="{A5736DA9-E223-759F-ABFA-7CA4065D93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037"/>
            <a:stretch/>
          </p:blipFill>
          <p:spPr>
            <a:xfrm>
              <a:off x="15108185" y="1880655"/>
              <a:ext cx="2513437" cy="721610"/>
            </a:xfrm>
            <a:prstGeom prst="rect">
              <a:avLst/>
            </a:prstGeom>
            <a:ln w="28575">
              <a:solidFill>
                <a:srgbClr val="AFBDC4"/>
              </a:solidFill>
            </a:ln>
          </p:spPr>
        </p:pic>
        <p:pic>
          <p:nvPicPr>
            <p:cNvPr id="81" name="Picture 29">
              <a:extLst>
                <a:ext uri="{FF2B5EF4-FFF2-40B4-BE49-F238E27FC236}">
                  <a16:creationId xmlns:a16="http://schemas.microsoft.com/office/drawing/2014/main" id="{EC683A67-78C5-6A4C-E010-93209DD63C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8845">
              <a:off x="3645932" y="1713974"/>
              <a:ext cx="2157656" cy="2295378"/>
            </a:xfrm>
            <a:prstGeom prst="rect">
              <a:avLst/>
            </a:prstGeom>
          </p:spPr>
        </p:pic>
        <p:pic>
          <p:nvPicPr>
            <p:cNvPr id="82" name="Picture 29">
              <a:extLst>
                <a:ext uri="{FF2B5EF4-FFF2-40B4-BE49-F238E27FC236}">
                  <a16:creationId xmlns:a16="http://schemas.microsoft.com/office/drawing/2014/main" id="{2E7923A7-96F2-A669-EFED-46CBB276C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498048">
              <a:off x="4876608" y="3838808"/>
              <a:ext cx="2157656" cy="2295378"/>
            </a:xfrm>
            <a:prstGeom prst="rect">
              <a:avLst/>
            </a:prstGeom>
          </p:spPr>
        </p:pic>
        <p:pic>
          <p:nvPicPr>
            <p:cNvPr id="83" name="Picture 29">
              <a:extLst>
                <a:ext uri="{FF2B5EF4-FFF2-40B4-BE49-F238E27FC236}">
                  <a16:creationId xmlns:a16="http://schemas.microsoft.com/office/drawing/2014/main" id="{8591AFFA-EF18-5579-F688-64FE0F0B7F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1239919" flipV="1">
              <a:off x="3725643" y="5727698"/>
              <a:ext cx="2157656" cy="2295378"/>
            </a:xfrm>
            <a:prstGeom prst="rect">
              <a:avLst/>
            </a:prstGeom>
          </p:spPr>
        </p:pic>
        <p:pic>
          <p:nvPicPr>
            <p:cNvPr id="84" name="Picture 28">
              <a:extLst>
                <a:ext uri="{FF2B5EF4-FFF2-40B4-BE49-F238E27FC236}">
                  <a16:creationId xmlns:a16="http://schemas.microsoft.com/office/drawing/2014/main" id="{C7AA49D1-866F-A56C-9115-BE222070730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821180" flipH="1">
              <a:off x="10399867" y="1969940"/>
              <a:ext cx="751438" cy="1904566"/>
            </a:xfrm>
            <a:prstGeom prst="rect">
              <a:avLst/>
            </a:prstGeom>
          </p:spPr>
        </p:pic>
        <p:sp>
          <p:nvSpPr>
            <p:cNvPr id="85" name="TextBox 7">
              <a:extLst>
                <a:ext uri="{FF2B5EF4-FFF2-40B4-BE49-F238E27FC236}">
                  <a16:creationId xmlns:a16="http://schemas.microsoft.com/office/drawing/2014/main" id="{D7644DBB-9F31-D806-0C6E-BB31F74E1569}"/>
                </a:ext>
              </a:extLst>
            </p:cNvPr>
            <p:cNvSpPr txBox="1"/>
            <p:nvPr/>
          </p:nvSpPr>
          <p:spPr>
            <a:xfrm>
              <a:off x="110789" y="2823563"/>
              <a:ext cx="4461211" cy="3914837"/>
            </a:xfrm>
            <a:prstGeom prst="ellipse">
              <a:avLst/>
            </a:prstGeom>
            <a:solidFill>
              <a:srgbClr val="A0B0B9"/>
            </a:solidFill>
          </p:spPr>
          <p:txBody>
            <a:bodyPr lIns="42471" tIns="42471" rIns="42471" bIns="42471" rtlCol="0" anchor="ctr"/>
            <a:lstStyle/>
            <a:p>
              <a:pPr algn="ctr">
                <a:lnSpc>
                  <a:spcPts val="4560"/>
                </a:lnSpc>
              </a:pPr>
              <a:r>
                <a:rPr lang="en-US" sz="3800" dirty="0">
                  <a:solidFill>
                    <a:srgbClr val="333C47">
                      <a:alpha val="83922"/>
                    </a:srgbClr>
                  </a:solidFill>
                  <a:latin typeface="DM Sans Bold"/>
                </a:rPr>
                <a:t>Tools and technologies</a:t>
              </a:r>
            </a:p>
            <a:p>
              <a:pPr algn="ctr">
                <a:lnSpc>
                  <a:spcPts val="4560"/>
                </a:lnSpc>
              </a:pPr>
              <a:endParaRPr lang="en-US" sz="3800" dirty="0">
                <a:solidFill>
                  <a:srgbClr val="333C47">
                    <a:alpha val="83922"/>
                  </a:srgbClr>
                </a:solidFill>
                <a:latin typeface="DM Sans Bold"/>
              </a:endParaRPr>
            </a:p>
          </p:txBody>
        </p:sp>
        <p:pic>
          <p:nvPicPr>
            <p:cNvPr id="86" name="صورة 85">
              <a:extLst>
                <a:ext uri="{FF2B5EF4-FFF2-40B4-BE49-F238E27FC236}">
                  <a16:creationId xmlns:a16="http://schemas.microsoft.com/office/drawing/2014/main" id="{E6231E00-4DCA-7B49-3606-EC6853E49D5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9013" t="29679" r="10000" b="29721"/>
            <a:stretch/>
          </p:blipFill>
          <p:spPr>
            <a:xfrm>
              <a:off x="12034409" y="4771221"/>
              <a:ext cx="2747428" cy="849973"/>
            </a:xfrm>
            <a:prstGeom prst="rect">
              <a:avLst/>
            </a:prstGeom>
            <a:ln w="38100">
              <a:solidFill>
                <a:srgbClr val="AFBDC4"/>
              </a:solidFill>
            </a:ln>
          </p:spPr>
        </p:pic>
        <p:pic>
          <p:nvPicPr>
            <p:cNvPr id="87" name="صورة 86">
              <a:extLst>
                <a:ext uri="{FF2B5EF4-FFF2-40B4-BE49-F238E27FC236}">
                  <a16:creationId xmlns:a16="http://schemas.microsoft.com/office/drawing/2014/main" id="{A5CA6553-3BE6-2DFF-F38A-3772A20056B9}"/>
                </a:ext>
              </a:extLst>
            </p:cNvPr>
            <p:cNvPicPr>
              <a:picLocks noChangeAspect="1"/>
            </p:cNvPicPr>
            <p:nvPr/>
          </p:nvPicPr>
          <p:blipFill rotWithShape="1">
            <a:blip r:embed="rId10">
              <a:extLst>
                <a:ext uri="{28A0092B-C50C-407E-A947-70E740481C1C}">
                  <a14:useLocalDpi xmlns:a14="http://schemas.microsoft.com/office/drawing/2010/main" val="0"/>
                </a:ext>
              </a:extLst>
            </a:blip>
            <a:srcRect l="9519" t="19837" r="9259" b="23654"/>
            <a:stretch/>
          </p:blipFill>
          <p:spPr>
            <a:xfrm>
              <a:off x="10665240" y="7427779"/>
              <a:ext cx="2898003" cy="827113"/>
            </a:xfrm>
            <a:prstGeom prst="rect">
              <a:avLst/>
            </a:prstGeom>
            <a:ln w="38100">
              <a:solidFill>
                <a:srgbClr val="AFBDC4"/>
              </a:solidFill>
            </a:ln>
          </p:spPr>
        </p:pic>
        <p:grpSp>
          <p:nvGrpSpPr>
            <p:cNvPr id="88" name="Group 20">
              <a:extLst>
                <a:ext uri="{FF2B5EF4-FFF2-40B4-BE49-F238E27FC236}">
                  <a16:creationId xmlns:a16="http://schemas.microsoft.com/office/drawing/2014/main" id="{DECAC099-22DE-0B31-00BF-E6DFCB59D66C}"/>
                </a:ext>
              </a:extLst>
            </p:cNvPr>
            <p:cNvGrpSpPr/>
            <p:nvPr/>
          </p:nvGrpSpPr>
          <p:grpSpPr>
            <a:xfrm rot="21592417">
              <a:off x="5982534" y="1281963"/>
              <a:ext cx="4205496" cy="1424286"/>
              <a:chOff x="0" y="-173416"/>
              <a:chExt cx="2428085" cy="822325"/>
            </a:xfrm>
          </p:grpSpPr>
          <p:sp>
            <p:nvSpPr>
              <p:cNvPr id="89" name="Freeform 21">
                <a:extLst>
                  <a:ext uri="{FF2B5EF4-FFF2-40B4-BE49-F238E27FC236}">
                    <a16:creationId xmlns:a16="http://schemas.microsoft.com/office/drawing/2014/main" id="{76EF776D-BC19-E92F-3551-F2D433444647}"/>
                  </a:ext>
                </a:extLst>
              </p:cNvPr>
              <p:cNvSpPr/>
              <p:nvPr/>
            </p:nvSpPr>
            <p:spPr>
              <a:xfrm>
                <a:off x="0" y="0"/>
                <a:ext cx="2428085" cy="472186"/>
              </a:xfrm>
              <a:custGeom>
                <a:avLst/>
                <a:gdLst/>
                <a:ahLst/>
                <a:cxnLst/>
                <a:rect l="l" t="t" r="r" b="b"/>
                <a:pathLst>
                  <a:path w="2428085" h="472186">
                    <a:moveTo>
                      <a:pt x="0" y="0"/>
                    </a:moveTo>
                    <a:lnTo>
                      <a:pt x="2428085" y="0"/>
                    </a:lnTo>
                    <a:lnTo>
                      <a:pt x="2428085" y="472186"/>
                    </a:lnTo>
                    <a:lnTo>
                      <a:pt x="0" y="472186"/>
                    </a:lnTo>
                    <a:close/>
                  </a:path>
                </a:pathLst>
              </a:custGeom>
              <a:solidFill>
                <a:srgbClr val="78A2CC"/>
              </a:solidFill>
              <a:ln>
                <a:noFill/>
              </a:ln>
            </p:spPr>
          </p:sp>
          <p:sp>
            <p:nvSpPr>
              <p:cNvPr id="90" name="TextBox 22">
                <a:extLst>
                  <a:ext uri="{FF2B5EF4-FFF2-40B4-BE49-F238E27FC236}">
                    <a16:creationId xmlns:a16="http://schemas.microsoft.com/office/drawing/2014/main" id="{D9CBDB12-EFEF-DD30-1A3C-935EAA44A141}"/>
                  </a:ext>
                </a:extLst>
              </p:cNvPr>
              <p:cNvSpPr txBox="1"/>
              <p:nvPr/>
            </p:nvSpPr>
            <p:spPr>
              <a:xfrm>
                <a:off x="64329" y="-173416"/>
                <a:ext cx="2257086" cy="822325"/>
              </a:xfrm>
              <a:prstGeom prst="rect">
                <a:avLst/>
              </a:prstGeom>
            </p:spPr>
            <p:txBody>
              <a:bodyPr lIns="42471" tIns="42471" rIns="42471" bIns="42471" rtlCol="0" anchor="ctr"/>
              <a:lstStyle/>
              <a:p>
                <a:pPr marL="0" lvl="0" indent="0" algn="ctr">
                  <a:lnSpc>
                    <a:spcPts val="3600"/>
                  </a:lnSpc>
                  <a:spcBef>
                    <a:spcPct val="0"/>
                  </a:spcBef>
                </a:pPr>
                <a:r>
                  <a:rPr lang="en-US" sz="3000" dirty="0">
                    <a:solidFill>
                      <a:srgbClr val="000000"/>
                    </a:solidFill>
                    <a:latin typeface="DM Sans"/>
                  </a:rPr>
                  <a:t>Implementation tool </a:t>
                </a:r>
              </a:p>
            </p:txBody>
          </p:sp>
        </p:grpSp>
      </p:grpSp>
      <p:grpSp>
        <p:nvGrpSpPr>
          <p:cNvPr id="101" name="Group 17">
            <a:extLst>
              <a:ext uri="{FF2B5EF4-FFF2-40B4-BE49-F238E27FC236}">
                <a16:creationId xmlns:a16="http://schemas.microsoft.com/office/drawing/2014/main" id="{B94DC963-2810-9CB9-434D-F8D7CE8AA31A}"/>
              </a:ext>
            </a:extLst>
          </p:cNvPr>
          <p:cNvGrpSpPr/>
          <p:nvPr/>
        </p:nvGrpSpPr>
        <p:grpSpPr>
          <a:xfrm>
            <a:off x="-991659" y="-144661"/>
            <a:ext cx="4393461" cy="2459239"/>
            <a:chOff x="0" y="-38100"/>
            <a:chExt cx="1157125" cy="647700"/>
          </a:xfrm>
        </p:grpSpPr>
        <p:sp>
          <p:nvSpPr>
            <p:cNvPr id="102" name="Freeform 18">
              <a:extLst>
                <a:ext uri="{FF2B5EF4-FFF2-40B4-BE49-F238E27FC236}">
                  <a16:creationId xmlns:a16="http://schemas.microsoft.com/office/drawing/2014/main" id="{1125A1E0-C041-63B1-9063-B7F8BDF21E9A}"/>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3" name="TextBox 19">
              <a:extLst>
                <a:ext uri="{FF2B5EF4-FFF2-40B4-BE49-F238E27FC236}">
                  <a16:creationId xmlns:a16="http://schemas.microsoft.com/office/drawing/2014/main" id="{EBB6608A-FC89-42D5-E914-B9F885295B6B}"/>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04" name="Group 23">
            <a:extLst>
              <a:ext uri="{FF2B5EF4-FFF2-40B4-BE49-F238E27FC236}">
                <a16:creationId xmlns:a16="http://schemas.microsoft.com/office/drawing/2014/main" id="{320599FC-B602-C82F-897F-D4D4D694DAD2}"/>
              </a:ext>
            </a:extLst>
          </p:cNvPr>
          <p:cNvGrpSpPr/>
          <p:nvPr/>
        </p:nvGrpSpPr>
        <p:grpSpPr>
          <a:xfrm>
            <a:off x="2479025" y="-189472"/>
            <a:ext cx="2664422" cy="1218172"/>
            <a:chOff x="0" y="0"/>
            <a:chExt cx="483446" cy="221031"/>
          </a:xfrm>
        </p:grpSpPr>
        <p:sp>
          <p:nvSpPr>
            <p:cNvPr id="105" name="Freeform 24">
              <a:extLst>
                <a:ext uri="{FF2B5EF4-FFF2-40B4-BE49-F238E27FC236}">
                  <a16:creationId xmlns:a16="http://schemas.microsoft.com/office/drawing/2014/main" id="{3E579037-F59E-5489-DA96-65B94478E03E}"/>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txBody>
            <a:bodyPr/>
            <a:lstStyle/>
            <a:p>
              <a:endParaRPr lang="ar-SA" dirty="0"/>
            </a:p>
          </p:txBody>
        </p:sp>
        <p:sp>
          <p:nvSpPr>
            <p:cNvPr id="106" name="TextBox 25">
              <a:extLst>
                <a:ext uri="{FF2B5EF4-FFF2-40B4-BE49-F238E27FC236}">
                  <a16:creationId xmlns:a16="http://schemas.microsoft.com/office/drawing/2014/main" id="{51D77B08-C15A-C4B5-7DB9-6732562B49F9}"/>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07" name="Group 29">
            <a:extLst>
              <a:ext uri="{FF2B5EF4-FFF2-40B4-BE49-F238E27FC236}">
                <a16:creationId xmlns:a16="http://schemas.microsoft.com/office/drawing/2014/main" id="{390EF52F-0C71-905A-D060-0D112DB2D40D}"/>
              </a:ext>
            </a:extLst>
          </p:cNvPr>
          <p:cNvGrpSpPr/>
          <p:nvPr/>
        </p:nvGrpSpPr>
        <p:grpSpPr>
          <a:xfrm>
            <a:off x="4089434" y="-189472"/>
            <a:ext cx="2664422" cy="1218172"/>
            <a:chOff x="0" y="0"/>
            <a:chExt cx="483446" cy="221031"/>
          </a:xfrm>
        </p:grpSpPr>
        <p:sp>
          <p:nvSpPr>
            <p:cNvPr id="108" name="Freeform 30">
              <a:extLst>
                <a:ext uri="{FF2B5EF4-FFF2-40B4-BE49-F238E27FC236}">
                  <a16:creationId xmlns:a16="http://schemas.microsoft.com/office/drawing/2014/main" id="{2A13737A-3228-F719-9D16-80AD753CA774}"/>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txBody>
            <a:bodyPr/>
            <a:lstStyle/>
            <a:p>
              <a:endParaRPr lang="ar-SA" dirty="0"/>
            </a:p>
          </p:txBody>
        </p:sp>
        <p:sp>
          <p:nvSpPr>
            <p:cNvPr id="109" name="TextBox 31">
              <a:extLst>
                <a:ext uri="{FF2B5EF4-FFF2-40B4-BE49-F238E27FC236}">
                  <a16:creationId xmlns:a16="http://schemas.microsoft.com/office/drawing/2014/main" id="{0B8DCA07-B8B6-CF41-611C-ED62B1A2A226}"/>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3" name="TextBox 2">
            <a:extLst>
              <a:ext uri="{FF2B5EF4-FFF2-40B4-BE49-F238E27FC236}">
                <a16:creationId xmlns:a16="http://schemas.microsoft.com/office/drawing/2014/main" id="{FC2276BF-058E-402F-7FF3-904ACD53F86D}"/>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19</a:t>
            </a:r>
          </a:p>
        </p:txBody>
      </p:sp>
    </p:spTree>
    <p:extLst>
      <p:ext uri="{BB962C8B-B14F-4D97-AF65-F5344CB8AC3E}">
        <p14:creationId xmlns:p14="http://schemas.microsoft.com/office/powerpoint/2010/main" val="57410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2" name="Group 2"/>
          <p:cNvGrpSpPr/>
          <p:nvPr/>
        </p:nvGrpSpPr>
        <p:grpSpPr>
          <a:xfrm>
            <a:off x="1143000" y="1496985"/>
            <a:ext cx="7706695" cy="6984192"/>
            <a:chOff x="0" y="-38100"/>
            <a:chExt cx="812800" cy="7366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7928" y="2387829"/>
            <a:ext cx="6534491" cy="5511342"/>
            <a:chOff x="0" y="0"/>
            <a:chExt cx="1721018" cy="1451547"/>
          </a:xfrm>
        </p:grpSpPr>
        <p:sp>
          <p:nvSpPr>
            <p:cNvPr id="6" name="Freeform 6"/>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4A53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8153" y="0"/>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727014" y="9447772"/>
            <a:ext cx="4393457" cy="839228"/>
            <a:chOff x="0" y="0"/>
            <a:chExt cx="1157124" cy="221031"/>
          </a:xfrm>
        </p:grpSpPr>
        <p:sp>
          <p:nvSpPr>
            <p:cNvPr id="12" name="Freeform 1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479025" y="-189473"/>
            <a:ext cx="2664422" cy="1336347"/>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78A2CC"/>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244191" y="9258300"/>
            <a:ext cx="2664422" cy="1218172"/>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78A2CC"/>
            </a:solidFill>
          </p:spPr>
        </p:sp>
        <p:sp>
          <p:nvSpPr>
            <p:cNvPr id="19" name="TextBox 1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089434" y="-189472"/>
            <a:ext cx="2664422" cy="1218172"/>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2" name="TextBox 2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854601" y="9258300"/>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5" name="TextBox 2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22671" y="2220949"/>
            <a:ext cx="6709253" cy="5845101"/>
            <a:chOff x="0" y="0"/>
            <a:chExt cx="6350000" cy="5532120"/>
          </a:xfrm>
        </p:grpSpPr>
        <p:sp>
          <p:nvSpPr>
            <p:cNvPr id="27" name="Freeform 27"/>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28" name="AutoShape 28"/>
          <p:cNvSpPr/>
          <p:nvPr/>
        </p:nvSpPr>
        <p:spPr>
          <a:xfrm rot="-7193308">
            <a:off x="-497852" y="6516002"/>
            <a:ext cx="3317663" cy="0"/>
          </a:xfrm>
          <a:prstGeom prst="line">
            <a:avLst/>
          </a:prstGeom>
          <a:ln w="85725" cap="flat">
            <a:solidFill>
              <a:srgbClr val="FBFDFE"/>
            </a:solidFill>
            <a:prstDash val="solid"/>
            <a:headEnd type="none" w="sm" len="sm"/>
            <a:tailEnd type="none" w="sm" len="sm"/>
          </a:ln>
        </p:spPr>
      </p:sp>
      <p:sp>
        <p:nvSpPr>
          <p:cNvPr id="29" name="AutoShape 29"/>
          <p:cNvSpPr/>
          <p:nvPr/>
        </p:nvSpPr>
        <p:spPr>
          <a:xfrm rot="-3598859">
            <a:off x="-501078" y="3680979"/>
            <a:ext cx="3317663" cy="0"/>
          </a:xfrm>
          <a:prstGeom prst="line">
            <a:avLst/>
          </a:prstGeom>
          <a:ln w="85725" cap="flat">
            <a:solidFill>
              <a:srgbClr val="FBFDFE"/>
            </a:solidFill>
            <a:prstDash val="solid"/>
            <a:headEnd type="none" w="sm" len="sm"/>
            <a:tailEnd type="none" w="sm" len="sm"/>
          </a:ln>
        </p:spPr>
      </p:sp>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67770" y="1724638"/>
            <a:ext cx="422417" cy="430552"/>
          </a:xfrm>
          <a:prstGeom prst="rect">
            <a:avLst/>
          </a:prstGeom>
        </p:spPr>
      </p:pic>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67770" y="2501906"/>
            <a:ext cx="422417" cy="430552"/>
          </a:xfrm>
          <a:prstGeom prst="rect">
            <a:avLst/>
          </a:prstGeom>
        </p:spPr>
      </p:pic>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82809" y="4765539"/>
            <a:ext cx="422417" cy="430552"/>
          </a:xfrm>
          <a:prstGeom prst="rect">
            <a:avLst/>
          </a:prstGeom>
        </p:spPr>
      </p:pic>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62566" y="5455761"/>
            <a:ext cx="422417" cy="430552"/>
          </a:xfrm>
          <a:prstGeom prst="rect">
            <a:avLst/>
          </a:prstGeom>
        </p:spPr>
      </p:pic>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76811" y="6931687"/>
            <a:ext cx="422417" cy="430552"/>
          </a:xfrm>
          <a:prstGeom prst="rect">
            <a:avLst/>
          </a:prstGeom>
        </p:spPr>
      </p:pic>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2670" y="7743343"/>
            <a:ext cx="422417" cy="430552"/>
          </a:xfrm>
          <a:prstGeom prst="rect">
            <a:avLst/>
          </a:prstGeom>
        </p:spPr>
      </p:pic>
      <p:sp>
        <p:nvSpPr>
          <p:cNvPr id="38" name="TextBox 38"/>
          <p:cNvSpPr txBox="1"/>
          <p:nvPr/>
        </p:nvSpPr>
        <p:spPr>
          <a:xfrm>
            <a:off x="2167905" y="3416161"/>
            <a:ext cx="5539187" cy="3129062"/>
          </a:xfrm>
          <a:prstGeom prst="rect">
            <a:avLst/>
          </a:prstGeom>
        </p:spPr>
        <p:txBody>
          <a:bodyPr wrap="square" lIns="0" tIns="0" rIns="0" bIns="0" rtlCol="0" anchor="t">
            <a:spAutoFit/>
          </a:bodyPr>
          <a:lstStyle/>
          <a:p>
            <a:pPr algn="ctr">
              <a:lnSpc>
                <a:spcPts val="8000"/>
              </a:lnSpc>
            </a:pPr>
            <a:r>
              <a:rPr lang="en-US" sz="7200">
                <a:solidFill>
                  <a:srgbClr val="FBFDFE"/>
                </a:solidFill>
                <a:latin typeface="League Spartan"/>
              </a:rPr>
              <a:t>TABLE </a:t>
            </a:r>
          </a:p>
          <a:p>
            <a:pPr algn="ctr">
              <a:lnSpc>
                <a:spcPts val="8000"/>
              </a:lnSpc>
            </a:pPr>
            <a:r>
              <a:rPr lang="en-US" sz="7200">
                <a:solidFill>
                  <a:srgbClr val="FBFDFE"/>
                </a:solidFill>
                <a:latin typeface="League Spartan"/>
              </a:rPr>
              <a:t>OF CONTENT</a:t>
            </a:r>
          </a:p>
        </p:txBody>
      </p:sp>
      <p:sp>
        <p:nvSpPr>
          <p:cNvPr id="39" name="TextBox 39"/>
          <p:cNvSpPr txBox="1"/>
          <p:nvPr/>
        </p:nvSpPr>
        <p:spPr>
          <a:xfrm>
            <a:off x="10292524" y="1697343"/>
            <a:ext cx="3230696" cy="438785"/>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Introduction</a:t>
            </a:r>
          </a:p>
        </p:txBody>
      </p:sp>
      <p:sp>
        <p:nvSpPr>
          <p:cNvPr id="40" name="TextBox 40"/>
          <p:cNvSpPr txBox="1"/>
          <p:nvPr/>
        </p:nvSpPr>
        <p:spPr>
          <a:xfrm>
            <a:off x="10292524" y="2474612"/>
            <a:ext cx="3230696" cy="438785"/>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Dataset</a:t>
            </a:r>
          </a:p>
        </p:txBody>
      </p:sp>
      <p:sp>
        <p:nvSpPr>
          <p:cNvPr id="41" name="TextBox 41"/>
          <p:cNvSpPr txBox="1"/>
          <p:nvPr/>
        </p:nvSpPr>
        <p:spPr>
          <a:xfrm>
            <a:off x="10367720" y="4761158"/>
            <a:ext cx="4951668" cy="890308"/>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Step of implementation </a:t>
            </a:r>
          </a:p>
          <a:p>
            <a:pPr>
              <a:lnSpc>
                <a:spcPts val="3640"/>
              </a:lnSpc>
            </a:pPr>
            <a:endParaRPr lang="en-US" sz="2600" spc="104">
              <a:solidFill>
                <a:srgbClr val="333C47"/>
              </a:solidFill>
              <a:latin typeface="Montserrat Semi-Bold"/>
            </a:endParaRPr>
          </a:p>
        </p:txBody>
      </p:sp>
      <p:sp>
        <p:nvSpPr>
          <p:cNvPr id="42" name="TextBox 42"/>
          <p:cNvSpPr txBox="1"/>
          <p:nvPr/>
        </p:nvSpPr>
        <p:spPr>
          <a:xfrm>
            <a:off x="10392596" y="5457432"/>
            <a:ext cx="3230696" cy="438785"/>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Result</a:t>
            </a:r>
          </a:p>
        </p:txBody>
      </p:sp>
      <p:sp>
        <p:nvSpPr>
          <p:cNvPr id="43" name="TextBox 43"/>
          <p:cNvSpPr txBox="1"/>
          <p:nvPr/>
        </p:nvSpPr>
        <p:spPr>
          <a:xfrm>
            <a:off x="10376762" y="6934470"/>
            <a:ext cx="4795077" cy="428643"/>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Tools and technologies</a:t>
            </a:r>
          </a:p>
        </p:txBody>
      </p:sp>
      <p:sp>
        <p:nvSpPr>
          <p:cNvPr id="45" name="TextBox 45"/>
          <p:cNvSpPr txBox="1"/>
          <p:nvPr/>
        </p:nvSpPr>
        <p:spPr>
          <a:xfrm>
            <a:off x="10372131" y="7729946"/>
            <a:ext cx="3230696" cy="438785"/>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Conclusion</a:t>
            </a:r>
          </a:p>
        </p:txBody>
      </p:sp>
      <p:pic>
        <p:nvPicPr>
          <p:cNvPr id="49" name="Picture 32">
            <a:extLst>
              <a:ext uri="{FF2B5EF4-FFF2-40B4-BE49-F238E27FC236}">
                <a16:creationId xmlns:a16="http://schemas.microsoft.com/office/drawing/2014/main" id="{7C80CA79-4886-564E-A029-B8037F6323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67769" y="3295630"/>
            <a:ext cx="422417" cy="430552"/>
          </a:xfrm>
          <a:prstGeom prst="rect">
            <a:avLst/>
          </a:prstGeom>
        </p:spPr>
      </p:pic>
      <p:sp>
        <p:nvSpPr>
          <p:cNvPr id="50" name="TextBox 41">
            <a:extLst>
              <a:ext uri="{FF2B5EF4-FFF2-40B4-BE49-F238E27FC236}">
                <a16:creationId xmlns:a16="http://schemas.microsoft.com/office/drawing/2014/main" id="{C680103F-4E7C-8E9C-A167-13E88571CC41}"/>
              </a:ext>
            </a:extLst>
          </p:cNvPr>
          <p:cNvSpPr txBox="1"/>
          <p:nvPr/>
        </p:nvSpPr>
        <p:spPr>
          <a:xfrm>
            <a:off x="10292523" y="3268336"/>
            <a:ext cx="4951668" cy="428643"/>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Bert model architecture</a:t>
            </a:r>
          </a:p>
        </p:txBody>
      </p:sp>
      <p:pic>
        <p:nvPicPr>
          <p:cNvPr id="37" name="Picture 34">
            <a:extLst>
              <a:ext uri="{FF2B5EF4-FFF2-40B4-BE49-F238E27FC236}">
                <a16:creationId xmlns:a16="http://schemas.microsoft.com/office/drawing/2014/main" id="{6D70E1ED-9054-8B3E-4768-E09C487C262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01312" y="6221223"/>
            <a:ext cx="422417" cy="430552"/>
          </a:xfrm>
          <a:prstGeom prst="rect">
            <a:avLst/>
          </a:prstGeom>
        </p:spPr>
      </p:pic>
      <p:sp>
        <p:nvSpPr>
          <p:cNvPr id="46" name="TextBox 43">
            <a:extLst>
              <a:ext uri="{FF2B5EF4-FFF2-40B4-BE49-F238E27FC236}">
                <a16:creationId xmlns:a16="http://schemas.microsoft.com/office/drawing/2014/main" id="{9433D1C5-91CF-60EA-C5C2-1CB3CA76F986}"/>
              </a:ext>
            </a:extLst>
          </p:cNvPr>
          <p:cNvSpPr txBox="1"/>
          <p:nvPr/>
        </p:nvSpPr>
        <p:spPr>
          <a:xfrm>
            <a:off x="10386224" y="6224006"/>
            <a:ext cx="4795077" cy="428643"/>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Challenges </a:t>
            </a:r>
          </a:p>
        </p:txBody>
      </p:sp>
      <p:pic>
        <p:nvPicPr>
          <p:cNvPr id="35" name="Picture 32">
            <a:extLst>
              <a:ext uri="{FF2B5EF4-FFF2-40B4-BE49-F238E27FC236}">
                <a16:creationId xmlns:a16="http://schemas.microsoft.com/office/drawing/2014/main" id="{9AB827FE-43BC-FE66-4ECE-95DDF217AD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82808" y="3972406"/>
            <a:ext cx="422417" cy="430552"/>
          </a:xfrm>
          <a:prstGeom prst="rect">
            <a:avLst/>
          </a:prstGeom>
        </p:spPr>
      </p:pic>
      <p:sp>
        <p:nvSpPr>
          <p:cNvPr id="44" name="TextBox 41">
            <a:extLst>
              <a:ext uri="{FF2B5EF4-FFF2-40B4-BE49-F238E27FC236}">
                <a16:creationId xmlns:a16="http://schemas.microsoft.com/office/drawing/2014/main" id="{85847A3B-131B-2214-5B7C-29DE5560C55A}"/>
              </a:ext>
            </a:extLst>
          </p:cNvPr>
          <p:cNvSpPr txBox="1"/>
          <p:nvPr/>
        </p:nvSpPr>
        <p:spPr>
          <a:xfrm>
            <a:off x="10292522" y="3975191"/>
            <a:ext cx="4951668" cy="428643"/>
          </a:xfrm>
          <a:prstGeom prst="rect">
            <a:avLst/>
          </a:prstGeom>
        </p:spPr>
        <p:txBody>
          <a:bodyPr wrap="square" lIns="0" tIns="0" rIns="0" bIns="0" rtlCol="0" anchor="t">
            <a:spAutoFit/>
          </a:bodyPr>
          <a:lstStyle/>
          <a:p>
            <a:pPr>
              <a:lnSpc>
                <a:spcPts val="3640"/>
              </a:lnSpc>
            </a:pPr>
            <a:r>
              <a:rPr lang="en-US" sz="2600" spc="104">
                <a:solidFill>
                  <a:srgbClr val="333C47"/>
                </a:solidFill>
                <a:latin typeface="Montserrat Semi-Bold"/>
              </a:rPr>
              <a:t>Proposed model</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3"/>
          <p:cNvGrpSpPr/>
          <p:nvPr/>
        </p:nvGrpSpPr>
        <p:grpSpPr>
          <a:xfrm>
            <a:off x="-314883" y="2307222"/>
            <a:ext cx="9786728" cy="5672556"/>
            <a:chOff x="0" y="0"/>
            <a:chExt cx="1721018" cy="1451547"/>
          </a:xfrm>
        </p:grpSpPr>
        <p:sp>
          <p:nvSpPr>
            <p:cNvPr id="34" name="Freeform 34"/>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4A535F"/>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36" name="Group 36"/>
          <p:cNvGrpSpPr/>
          <p:nvPr/>
        </p:nvGrpSpPr>
        <p:grpSpPr>
          <a:xfrm>
            <a:off x="-1038153" y="0"/>
            <a:ext cx="4393457" cy="839228"/>
            <a:chOff x="0" y="0"/>
            <a:chExt cx="1157124" cy="221031"/>
          </a:xfrm>
        </p:grpSpPr>
        <p:sp>
          <p:nvSpPr>
            <p:cNvPr id="37" name="Freeform 37"/>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38" name="TextBox 3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9" name="Group 39"/>
          <p:cNvGrpSpPr/>
          <p:nvPr/>
        </p:nvGrpSpPr>
        <p:grpSpPr>
          <a:xfrm>
            <a:off x="11727014" y="9447772"/>
            <a:ext cx="4393457" cy="839228"/>
            <a:chOff x="0" y="0"/>
            <a:chExt cx="1157124" cy="221031"/>
          </a:xfrm>
        </p:grpSpPr>
        <p:sp>
          <p:nvSpPr>
            <p:cNvPr id="40" name="Freeform 40"/>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41" name="TextBox 4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2" name="Group 42"/>
          <p:cNvGrpSpPr/>
          <p:nvPr/>
        </p:nvGrpSpPr>
        <p:grpSpPr>
          <a:xfrm>
            <a:off x="2479025" y="-189472"/>
            <a:ext cx="2664422" cy="1218172"/>
            <a:chOff x="0" y="0"/>
            <a:chExt cx="483446" cy="221031"/>
          </a:xfrm>
        </p:grpSpPr>
        <p:sp>
          <p:nvSpPr>
            <p:cNvPr id="43" name="Freeform 4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5D88B0"/>
            </a:solidFill>
          </p:spPr>
        </p:sp>
        <p:sp>
          <p:nvSpPr>
            <p:cNvPr id="44" name="TextBox 4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5" name="Group 45"/>
          <p:cNvGrpSpPr/>
          <p:nvPr/>
        </p:nvGrpSpPr>
        <p:grpSpPr>
          <a:xfrm>
            <a:off x="15244191" y="9258300"/>
            <a:ext cx="2664422" cy="1218172"/>
            <a:chOff x="0" y="0"/>
            <a:chExt cx="483446" cy="221031"/>
          </a:xfrm>
        </p:grpSpPr>
        <p:sp>
          <p:nvSpPr>
            <p:cNvPr id="46" name="Freeform 4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5D88B0"/>
            </a:solidFill>
          </p:spPr>
        </p:sp>
        <p:sp>
          <p:nvSpPr>
            <p:cNvPr id="47" name="TextBox 4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48" name="Group 48"/>
          <p:cNvGrpSpPr/>
          <p:nvPr/>
        </p:nvGrpSpPr>
        <p:grpSpPr>
          <a:xfrm>
            <a:off x="4089434" y="-189472"/>
            <a:ext cx="2664422" cy="1218172"/>
            <a:chOff x="0" y="0"/>
            <a:chExt cx="483446" cy="221031"/>
          </a:xfrm>
        </p:grpSpPr>
        <p:sp>
          <p:nvSpPr>
            <p:cNvPr id="49" name="Freeform 4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50" name="TextBox 5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51" name="Group 51"/>
          <p:cNvGrpSpPr/>
          <p:nvPr/>
        </p:nvGrpSpPr>
        <p:grpSpPr>
          <a:xfrm>
            <a:off x="16854601" y="9258300"/>
            <a:ext cx="2664422" cy="1218172"/>
            <a:chOff x="0" y="0"/>
            <a:chExt cx="483446" cy="221031"/>
          </a:xfrm>
        </p:grpSpPr>
        <p:sp>
          <p:nvSpPr>
            <p:cNvPr id="52" name="Freeform 5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53" name="TextBox 5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56" name="AutoShape 56"/>
          <p:cNvSpPr/>
          <p:nvPr/>
        </p:nvSpPr>
        <p:spPr>
          <a:xfrm rot="-7193308" flipV="1">
            <a:off x="-534958" y="6550686"/>
            <a:ext cx="3385179" cy="80468"/>
          </a:xfrm>
          <a:prstGeom prst="line">
            <a:avLst/>
          </a:prstGeom>
          <a:ln w="85725" cap="flat">
            <a:solidFill>
              <a:srgbClr val="FBFDFE"/>
            </a:solidFill>
            <a:prstDash val="solid"/>
            <a:headEnd type="none" w="sm" len="sm"/>
            <a:tailEnd type="none" w="sm" len="sm"/>
          </a:ln>
        </p:spPr>
      </p:sp>
      <p:sp>
        <p:nvSpPr>
          <p:cNvPr id="57" name="AutoShape 57"/>
          <p:cNvSpPr/>
          <p:nvPr/>
        </p:nvSpPr>
        <p:spPr>
          <a:xfrm rot="-3598859">
            <a:off x="-573876" y="3722993"/>
            <a:ext cx="3414709" cy="0"/>
          </a:xfrm>
          <a:prstGeom prst="line">
            <a:avLst/>
          </a:prstGeom>
          <a:ln w="85725" cap="flat">
            <a:solidFill>
              <a:srgbClr val="FBFDFE"/>
            </a:solidFill>
            <a:prstDash val="solid"/>
            <a:headEnd type="none" w="sm" len="sm"/>
            <a:tailEnd type="none" w="sm" len="sm"/>
          </a:ln>
        </p:spPr>
      </p:sp>
      <p:sp>
        <p:nvSpPr>
          <p:cNvPr id="58" name="TextBox 58"/>
          <p:cNvSpPr txBox="1"/>
          <p:nvPr/>
        </p:nvSpPr>
        <p:spPr>
          <a:xfrm>
            <a:off x="592295" y="2257629"/>
            <a:ext cx="6569718" cy="967573"/>
          </a:xfrm>
          <a:prstGeom prst="rect">
            <a:avLst/>
          </a:prstGeom>
        </p:spPr>
        <p:txBody>
          <a:bodyPr wrap="square" lIns="0" tIns="0" rIns="0" bIns="0" rtlCol="0" anchor="t">
            <a:spAutoFit/>
          </a:bodyPr>
          <a:lstStyle/>
          <a:p>
            <a:pPr algn="ctr">
              <a:lnSpc>
                <a:spcPts val="7900"/>
              </a:lnSpc>
            </a:pPr>
            <a:r>
              <a:rPr lang="en-US" sz="5400" dirty="0">
                <a:solidFill>
                  <a:schemeClr val="bg1"/>
                </a:solidFill>
                <a:latin typeface="League Spartan"/>
              </a:rPr>
              <a:t>Conclusion </a:t>
            </a:r>
          </a:p>
        </p:txBody>
      </p:sp>
      <p:sp>
        <p:nvSpPr>
          <p:cNvPr id="65" name="TextBox 50">
            <a:extLst>
              <a:ext uri="{FF2B5EF4-FFF2-40B4-BE49-F238E27FC236}">
                <a16:creationId xmlns:a16="http://schemas.microsoft.com/office/drawing/2014/main" id="{C51A0176-355E-CB65-E722-AD228A0F303C}"/>
              </a:ext>
            </a:extLst>
          </p:cNvPr>
          <p:cNvSpPr txBox="1"/>
          <p:nvPr/>
        </p:nvSpPr>
        <p:spPr>
          <a:xfrm>
            <a:off x="1828799" y="3237398"/>
            <a:ext cx="7643045" cy="4039632"/>
          </a:xfrm>
          <a:prstGeom prst="rect">
            <a:avLst/>
          </a:prstGeom>
        </p:spPr>
        <p:txBody>
          <a:bodyPr wrap="square" lIns="0" tIns="0" rIns="0" bIns="0" rtlCol="0" anchor="t">
            <a:spAutoFit/>
          </a:bodyPr>
          <a:lstStyle/>
          <a:p>
            <a:pPr>
              <a:lnSpc>
                <a:spcPts val="3959"/>
              </a:lnSpc>
            </a:pPr>
            <a:r>
              <a:rPr lang="en-US" sz="2199" spc="87" dirty="0">
                <a:solidFill>
                  <a:schemeClr val="bg1"/>
                </a:solidFill>
                <a:latin typeface="Montserrat Semi-Bold"/>
              </a:rPr>
              <a:t>The model takes the title and content of a news article, then classify this article as fake or real. we achieve high performance, in term of accuracy, our model performs 100% on testing data with punctuation removal processing and 99.96% on testing data without punctuation removal processing. As a future work, we will implement different types of pre-trained model on same dataset and compare the results between them. </a:t>
            </a:r>
          </a:p>
        </p:txBody>
      </p:sp>
      <p:grpSp>
        <p:nvGrpSpPr>
          <p:cNvPr id="62" name="Google Shape;1214;p47">
            <a:extLst>
              <a:ext uri="{FF2B5EF4-FFF2-40B4-BE49-F238E27FC236}">
                <a16:creationId xmlns:a16="http://schemas.microsoft.com/office/drawing/2014/main" id="{634D5E70-1937-4D43-ADC8-C37A419F75BD}"/>
              </a:ext>
            </a:extLst>
          </p:cNvPr>
          <p:cNvGrpSpPr/>
          <p:nvPr/>
        </p:nvGrpSpPr>
        <p:grpSpPr>
          <a:xfrm>
            <a:off x="10934611" y="2178818"/>
            <a:ext cx="4770683" cy="5006249"/>
            <a:chOff x="557511" y="3214925"/>
            <a:chExt cx="719836" cy="720150"/>
          </a:xfrm>
        </p:grpSpPr>
        <p:sp>
          <p:nvSpPr>
            <p:cNvPr id="63" name="Google Shape;1215;p47">
              <a:extLst>
                <a:ext uri="{FF2B5EF4-FFF2-40B4-BE49-F238E27FC236}">
                  <a16:creationId xmlns:a16="http://schemas.microsoft.com/office/drawing/2014/main" id="{55F13B68-CFB1-4A39-A551-3735616E894C}"/>
                </a:ext>
              </a:extLst>
            </p:cNvPr>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rgbClr val="4A535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64" name="Google Shape;1216;p47">
              <a:extLst>
                <a:ext uri="{FF2B5EF4-FFF2-40B4-BE49-F238E27FC236}">
                  <a16:creationId xmlns:a16="http://schemas.microsoft.com/office/drawing/2014/main" id="{560C647F-1549-46CD-AEAA-738AD2BE99B5}"/>
                </a:ext>
              </a:extLst>
            </p:cNvPr>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rgbClr val="D7DDE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69" name="Google Shape;1217;p47">
              <a:extLst>
                <a:ext uri="{FF2B5EF4-FFF2-40B4-BE49-F238E27FC236}">
                  <a16:creationId xmlns:a16="http://schemas.microsoft.com/office/drawing/2014/main" id="{86BEF4DA-7CB8-4A9A-8D37-7B8FD90A6BC0}"/>
                </a:ext>
              </a:extLst>
            </p:cNvPr>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rgbClr val="A0B0B9"/>
            </a:solidFill>
            <a:ln>
              <a:solidFill>
                <a:srgbClr val="D7DDE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70" name="Google Shape;1218;p47">
              <a:extLst>
                <a:ext uri="{FF2B5EF4-FFF2-40B4-BE49-F238E27FC236}">
                  <a16:creationId xmlns:a16="http://schemas.microsoft.com/office/drawing/2014/main" id="{E2583922-EB79-4F31-A586-CEE861DBFA79}"/>
                </a:ext>
              </a:extLst>
            </p:cNvPr>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rgbClr val="78A2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A00DDF22-B15D-1329-9A79-F31BA582A266}"/>
              </a:ext>
            </a:extLst>
          </p:cNvPr>
          <p:cNvSpPr txBox="1"/>
          <p:nvPr/>
        </p:nvSpPr>
        <p:spPr>
          <a:xfrm>
            <a:off x="8659032" y="9620921"/>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20</a:t>
            </a:r>
          </a:p>
        </p:txBody>
      </p:sp>
    </p:spTree>
    <p:extLst>
      <p:ext uri="{BB962C8B-B14F-4D97-AF65-F5344CB8AC3E}">
        <p14:creationId xmlns:p14="http://schemas.microsoft.com/office/powerpoint/2010/main" val="1968625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5" name="Group 5"/>
          <p:cNvGrpSpPr/>
          <p:nvPr/>
        </p:nvGrpSpPr>
        <p:grpSpPr>
          <a:xfrm rot="-5400000">
            <a:off x="7422548" y="6242881"/>
            <a:ext cx="3442903" cy="5511342"/>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4A53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rot="5400000">
            <a:off x="7434859" y="-1681919"/>
            <a:ext cx="3442903" cy="5511342"/>
            <a:chOff x="0" y="0"/>
            <a:chExt cx="906773" cy="1451547"/>
          </a:xfrm>
          <a:solidFill>
            <a:srgbClr val="4A535F"/>
          </a:solidFill>
        </p:grpSpPr>
        <p:sp>
          <p:nvSpPr>
            <p:cNvPr id="9" name="Freeform 9"/>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grpFill/>
          </p:spPr>
        </p:sp>
        <p:sp>
          <p:nvSpPr>
            <p:cNvPr id="10" name="TextBox 10"/>
            <p:cNvSpPr txBox="1"/>
            <p:nvPr/>
          </p:nvSpPr>
          <p:spPr>
            <a:xfrm>
              <a:off x="0" y="-38100"/>
              <a:ext cx="812800" cy="850900"/>
            </a:xfrm>
            <a:prstGeom prst="rect">
              <a:avLst/>
            </a:prstGeom>
            <a:grpFill/>
          </p:spPr>
          <p:txBody>
            <a:bodyPr lIns="50800" tIns="50800" rIns="50800" bIns="50800" rtlCol="0" anchor="ctr"/>
            <a:lstStyle/>
            <a:p>
              <a:pPr algn="ctr">
                <a:lnSpc>
                  <a:spcPts val="2659"/>
                </a:lnSpc>
                <a:spcBef>
                  <a:spcPct val="0"/>
                </a:spcBef>
              </a:pPr>
              <a:endParaRPr dirty="0"/>
            </a:p>
          </p:txBody>
        </p:sp>
      </p:grpSp>
      <p:grpSp>
        <p:nvGrpSpPr>
          <p:cNvPr id="2" name="Group 2"/>
          <p:cNvGrpSpPr/>
          <p:nvPr/>
        </p:nvGrpSpPr>
        <p:grpSpPr>
          <a:xfrm rot="-5400000">
            <a:off x="4335103" y="1010854"/>
            <a:ext cx="9617795" cy="8265292"/>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0B0B9"/>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dirty="0"/>
            </a:p>
          </p:txBody>
        </p:sp>
      </p:grpSp>
      <p:sp>
        <p:nvSpPr>
          <p:cNvPr id="15" name="AutoShape 15"/>
          <p:cNvSpPr/>
          <p:nvPr/>
        </p:nvSpPr>
        <p:spPr>
          <a:xfrm rot="-8950593">
            <a:off x="6057734" y="9398924"/>
            <a:ext cx="3317663" cy="0"/>
          </a:xfrm>
          <a:prstGeom prst="line">
            <a:avLst/>
          </a:prstGeom>
          <a:ln w="85725" cap="flat">
            <a:solidFill>
              <a:srgbClr val="FBFDFE"/>
            </a:solidFill>
            <a:prstDash val="solid"/>
            <a:headEnd type="none" w="sm" len="sm"/>
            <a:tailEnd type="none" w="sm" len="sm"/>
          </a:ln>
        </p:spPr>
      </p:sp>
      <p:grpSp>
        <p:nvGrpSpPr>
          <p:cNvPr id="11" name="Group 11"/>
          <p:cNvGrpSpPr/>
          <p:nvPr/>
        </p:nvGrpSpPr>
        <p:grpSpPr>
          <a:xfrm rot="-5400000">
            <a:off x="4957496" y="1496218"/>
            <a:ext cx="8373008" cy="7294564"/>
            <a:chOff x="0" y="0"/>
            <a:chExt cx="6350000" cy="5532120"/>
          </a:xfrm>
        </p:grpSpPr>
        <p:sp>
          <p:nvSpPr>
            <p:cNvPr id="12" name="Freeform 12"/>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13" name="AutoShape 13"/>
          <p:cNvSpPr/>
          <p:nvPr/>
        </p:nvSpPr>
        <p:spPr>
          <a:xfrm rot="-1715946">
            <a:off x="8894443" y="9454853"/>
            <a:ext cx="3317663" cy="0"/>
          </a:xfrm>
          <a:prstGeom prst="line">
            <a:avLst/>
          </a:prstGeom>
          <a:ln w="85725" cap="flat">
            <a:solidFill>
              <a:srgbClr val="FBFDFE"/>
            </a:solidFill>
            <a:prstDash val="solid"/>
            <a:headEnd type="none" w="sm" len="sm"/>
            <a:tailEnd type="none" w="sm" len="sm"/>
          </a:ln>
        </p:spPr>
      </p:sp>
      <p:sp>
        <p:nvSpPr>
          <p:cNvPr id="14" name="AutoShape 14"/>
          <p:cNvSpPr/>
          <p:nvPr/>
        </p:nvSpPr>
        <p:spPr>
          <a:xfrm rot="9084053">
            <a:off x="6088205" y="873885"/>
            <a:ext cx="3317663" cy="0"/>
          </a:xfrm>
          <a:prstGeom prst="line">
            <a:avLst/>
          </a:prstGeom>
          <a:ln w="85725" cap="flat">
            <a:solidFill>
              <a:srgbClr val="FBFDFE"/>
            </a:solidFill>
            <a:prstDash val="solid"/>
            <a:headEnd type="none" w="sm" len="sm"/>
            <a:tailEnd type="none" w="sm" len="sm"/>
          </a:ln>
        </p:spPr>
        <p:txBody>
          <a:bodyPr/>
          <a:lstStyle/>
          <a:p>
            <a:endParaRPr lang="ar-SA" dirty="0"/>
          </a:p>
        </p:txBody>
      </p:sp>
      <p:sp>
        <p:nvSpPr>
          <p:cNvPr id="16" name="AutoShape 16"/>
          <p:cNvSpPr/>
          <p:nvPr/>
        </p:nvSpPr>
        <p:spPr>
          <a:xfrm rot="1849406">
            <a:off x="8924914" y="928990"/>
            <a:ext cx="3317663" cy="0"/>
          </a:xfrm>
          <a:prstGeom prst="line">
            <a:avLst/>
          </a:prstGeom>
          <a:ln w="85725" cap="flat">
            <a:solidFill>
              <a:srgbClr val="FBFDFE"/>
            </a:solidFill>
            <a:prstDash val="solid"/>
            <a:headEnd type="none" w="sm" len="sm"/>
            <a:tailEnd type="none" w="sm" len="sm"/>
          </a:ln>
        </p:spPr>
      </p:sp>
      <p:sp>
        <p:nvSpPr>
          <p:cNvPr id="17" name="TextBox 17"/>
          <p:cNvSpPr txBox="1"/>
          <p:nvPr/>
        </p:nvSpPr>
        <p:spPr>
          <a:xfrm>
            <a:off x="5678805" y="3737432"/>
            <a:ext cx="6836061" cy="2809559"/>
          </a:xfrm>
          <a:prstGeom prst="rect">
            <a:avLst/>
          </a:prstGeom>
        </p:spPr>
        <p:txBody>
          <a:bodyPr lIns="0" tIns="0" rIns="0" bIns="0" rtlCol="0" anchor="t">
            <a:spAutoFit/>
          </a:bodyPr>
          <a:lstStyle/>
          <a:p>
            <a:pPr algn="ctr">
              <a:lnSpc>
                <a:spcPts val="10862"/>
              </a:lnSpc>
            </a:pPr>
            <a:r>
              <a:rPr lang="en-US" sz="10862" dirty="0">
                <a:solidFill>
                  <a:srgbClr val="606060"/>
                </a:solidFill>
                <a:latin typeface="League Spartan"/>
              </a:rPr>
              <a:t>THANK YOU</a:t>
            </a:r>
          </a:p>
        </p:txBody>
      </p:sp>
      <p:grpSp>
        <p:nvGrpSpPr>
          <p:cNvPr id="19" name="Group 19"/>
          <p:cNvGrpSpPr/>
          <p:nvPr/>
        </p:nvGrpSpPr>
        <p:grpSpPr>
          <a:xfrm>
            <a:off x="-1805930" y="9447772"/>
            <a:ext cx="4393457" cy="839228"/>
            <a:chOff x="0" y="0"/>
            <a:chExt cx="1157124" cy="221031"/>
          </a:xfrm>
        </p:grpSpPr>
        <p:sp>
          <p:nvSpPr>
            <p:cNvPr id="20" name="Freeform 20"/>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21" name="TextBox 2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2" name="Group 22"/>
          <p:cNvGrpSpPr/>
          <p:nvPr/>
        </p:nvGrpSpPr>
        <p:grpSpPr>
          <a:xfrm>
            <a:off x="1711247" y="9258300"/>
            <a:ext cx="2664422" cy="1218172"/>
            <a:chOff x="0" y="0"/>
            <a:chExt cx="483446" cy="221031"/>
          </a:xfrm>
        </p:grpSpPr>
        <p:sp>
          <p:nvSpPr>
            <p:cNvPr id="23" name="Freeform 2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5" name="Group 25"/>
          <p:cNvGrpSpPr/>
          <p:nvPr/>
        </p:nvGrpSpPr>
        <p:grpSpPr>
          <a:xfrm>
            <a:off x="3321657" y="9258300"/>
            <a:ext cx="2664422" cy="1218172"/>
            <a:chOff x="0" y="0"/>
            <a:chExt cx="483446" cy="221031"/>
          </a:xfrm>
        </p:grpSpPr>
        <p:sp>
          <p:nvSpPr>
            <p:cNvPr id="26" name="Freeform 2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8" name="Group 28"/>
          <p:cNvGrpSpPr/>
          <p:nvPr/>
        </p:nvGrpSpPr>
        <p:grpSpPr>
          <a:xfrm>
            <a:off x="12311849" y="0"/>
            <a:ext cx="4393457" cy="839228"/>
            <a:chOff x="0" y="0"/>
            <a:chExt cx="1157124" cy="221031"/>
          </a:xfrm>
        </p:grpSpPr>
        <p:sp>
          <p:nvSpPr>
            <p:cNvPr id="29" name="Freeform 2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A0B0B9"/>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1" name="Group 31"/>
          <p:cNvGrpSpPr/>
          <p:nvPr/>
        </p:nvGrpSpPr>
        <p:grpSpPr>
          <a:xfrm>
            <a:off x="15829027" y="-189472"/>
            <a:ext cx="2664422" cy="1218172"/>
            <a:chOff x="0" y="0"/>
            <a:chExt cx="483446" cy="221031"/>
          </a:xfrm>
        </p:grpSpPr>
        <p:sp>
          <p:nvSpPr>
            <p:cNvPr id="32" name="Freeform 3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34" name="Group 34"/>
          <p:cNvGrpSpPr/>
          <p:nvPr/>
        </p:nvGrpSpPr>
        <p:grpSpPr>
          <a:xfrm>
            <a:off x="17439436" y="-189472"/>
            <a:ext cx="2664422" cy="1218172"/>
            <a:chOff x="0" y="0"/>
            <a:chExt cx="483446" cy="221031"/>
          </a:xfrm>
        </p:grpSpPr>
        <p:sp>
          <p:nvSpPr>
            <p:cNvPr id="35" name="Freeform 3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36" name="TextBox 3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sp>
        <p:nvSpPr>
          <p:cNvPr id="3" name="Freeform 3"/>
          <p:cNvSpPr/>
          <p:nvPr/>
        </p:nvSpPr>
        <p:spPr>
          <a:xfrm rot="16200000">
            <a:off x="10094482" y="2093482"/>
            <a:ext cx="7706695" cy="6622941"/>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4A535F"/>
          </a:solidFill>
        </p:spPr>
      </p:sp>
      <p:sp>
        <p:nvSpPr>
          <p:cNvPr id="4" name="TextBox 4"/>
          <p:cNvSpPr txBox="1"/>
          <p:nvPr/>
        </p:nvSpPr>
        <p:spPr>
          <a:xfrm rot="16200000">
            <a:off x="10997610" y="1912856"/>
            <a:ext cx="5539187" cy="6984192"/>
          </a:xfrm>
          <a:prstGeom prst="rect">
            <a:avLst/>
          </a:prstGeom>
        </p:spPr>
        <p:txBody>
          <a:bodyPr lIns="50800" tIns="50800" rIns="50800" bIns="50800" rtlCol="0" anchor="ctr"/>
          <a:lstStyle/>
          <a:p>
            <a:pPr algn="ctr">
              <a:lnSpc>
                <a:spcPts val="2659"/>
              </a:lnSpc>
            </a:pPr>
            <a:endParaRPr dirty="0"/>
          </a:p>
        </p:txBody>
      </p:sp>
      <p:grpSp>
        <p:nvGrpSpPr>
          <p:cNvPr id="5" name="Group 5"/>
          <p:cNvGrpSpPr/>
          <p:nvPr/>
        </p:nvGrpSpPr>
        <p:grpSpPr>
          <a:xfrm rot="-5400000">
            <a:off x="10920386" y="-99515"/>
            <a:ext cx="6196442" cy="5511342"/>
            <a:chOff x="0" y="0"/>
            <a:chExt cx="1631985" cy="1451547"/>
          </a:xfrm>
        </p:grpSpPr>
        <p:sp>
          <p:nvSpPr>
            <p:cNvPr id="6" name="Freeform 6"/>
            <p:cNvSpPr/>
            <p:nvPr/>
          </p:nvSpPr>
          <p:spPr>
            <a:xfrm>
              <a:off x="0" y="0"/>
              <a:ext cx="1631985" cy="1451547"/>
            </a:xfrm>
            <a:custGeom>
              <a:avLst/>
              <a:gdLst/>
              <a:ahLst/>
              <a:cxnLst/>
              <a:rect l="l" t="t" r="r" b="b"/>
              <a:pathLst>
                <a:path w="1631985" h="1451547">
                  <a:moveTo>
                    <a:pt x="0" y="0"/>
                  </a:moveTo>
                  <a:lnTo>
                    <a:pt x="1631985" y="0"/>
                  </a:lnTo>
                  <a:lnTo>
                    <a:pt x="1631985" y="1451547"/>
                  </a:lnTo>
                  <a:lnTo>
                    <a:pt x="0" y="1451547"/>
                  </a:lnTo>
                  <a:close/>
                </a:path>
              </a:pathLst>
            </a:custGeom>
            <a:solidFill>
              <a:srgbClr val="4A53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7" name="Group 17"/>
          <p:cNvGrpSpPr/>
          <p:nvPr/>
        </p:nvGrpSpPr>
        <p:grpSpPr>
          <a:xfrm rot="-5400000">
            <a:off x="10593203" y="2482402"/>
            <a:ext cx="6709253" cy="5845101"/>
            <a:chOff x="0" y="0"/>
            <a:chExt cx="6350000" cy="5532120"/>
          </a:xfrm>
        </p:grpSpPr>
        <p:sp>
          <p:nvSpPr>
            <p:cNvPr id="18" name="Freeform 18"/>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19" name="AutoShape 19"/>
          <p:cNvSpPr/>
          <p:nvPr/>
        </p:nvSpPr>
        <p:spPr>
          <a:xfrm rot="1788959">
            <a:off x="13703365" y="1809816"/>
            <a:ext cx="3317663" cy="0"/>
          </a:xfrm>
          <a:prstGeom prst="line">
            <a:avLst/>
          </a:prstGeom>
          <a:ln w="85725" cap="flat">
            <a:solidFill>
              <a:srgbClr val="FBFDFE"/>
            </a:solidFill>
            <a:prstDash val="solid"/>
            <a:headEnd type="none" w="sm" len="sm"/>
            <a:tailEnd type="none" w="sm" len="sm"/>
          </a:ln>
        </p:spPr>
      </p:sp>
      <p:sp>
        <p:nvSpPr>
          <p:cNvPr id="20" name="AutoShape 20"/>
          <p:cNvSpPr/>
          <p:nvPr/>
        </p:nvSpPr>
        <p:spPr>
          <a:xfrm rot="9045464">
            <a:off x="10877874" y="1795575"/>
            <a:ext cx="3317663" cy="0"/>
          </a:xfrm>
          <a:prstGeom prst="line">
            <a:avLst/>
          </a:prstGeom>
          <a:ln w="85725" cap="flat">
            <a:solidFill>
              <a:srgbClr val="FBFDFE"/>
            </a:solidFill>
            <a:prstDash val="solid"/>
            <a:headEnd type="none" w="sm" len="sm"/>
            <a:tailEnd type="none" w="sm" len="sm"/>
          </a:ln>
        </p:spPr>
      </p:sp>
      <p:sp>
        <p:nvSpPr>
          <p:cNvPr id="21" name="TextBox 21"/>
          <p:cNvSpPr txBox="1"/>
          <p:nvPr/>
        </p:nvSpPr>
        <p:spPr>
          <a:xfrm>
            <a:off x="685800" y="718357"/>
            <a:ext cx="6982024" cy="977191"/>
          </a:xfrm>
          <a:prstGeom prst="rect">
            <a:avLst/>
          </a:prstGeom>
        </p:spPr>
        <p:txBody>
          <a:bodyPr wrap="square" lIns="0" tIns="0" rIns="0" bIns="0" rtlCol="0" anchor="t">
            <a:spAutoFit/>
          </a:bodyPr>
          <a:lstStyle/>
          <a:p>
            <a:pPr>
              <a:lnSpc>
                <a:spcPts val="8000"/>
              </a:lnSpc>
            </a:pPr>
            <a:r>
              <a:rPr lang="en-US" sz="5400" dirty="0">
                <a:solidFill>
                  <a:srgbClr val="4A535F"/>
                </a:solidFill>
                <a:latin typeface="League Spartan"/>
              </a:rPr>
              <a:t>introduction</a:t>
            </a:r>
          </a:p>
        </p:txBody>
      </p:sp>
      <p:sp>
        <p:nvSpPr>
          <p:cNvPr id="22" name="TextBox 22"/>
          <p:cNvSpPr txBox="1"/>
          <p:nvPr/>
        </p:nvSpPr>
        <p:spPr>
          <a:xfrm>
            <a:off x="858307" y="1809816"/>
            <a:ext cx="8285693" cy="6609951"/>
          </a:xfrm>
          <a:prstGeom prst="rect">
            <a:avLst/>
          </a:prstGeom>
        </p:spPr>
        <p:txBody>
          <a:bodyPr wrap="square" lIns="0" tIns="0" rIns="0" bIns="0" rtlCol="0" anchor="t">
            <a:spAutoFit/>
          </a:bodyPr>
          <a:lstStyle/>
          <a:p>
            <a:pPr>
              <a:lnSpc>
                <a:spcPts val="3959"/>
              </a:lnSpc>
            </a:pPr>
            <a:r>
              <a:rPr lang="en-US" sz="2199" spc="87" dirty="0">
                <a:solidFill>
                  <a:srgbClr val="4A535F"/>
                </a:solidFill>
                <a:latin typeface="Montserrat Semi-Bold"/>
              </a:rPr>
              <a:t>Problem overview :</a:t>
            </a:r>
          </a:p>
          <a:p>
            <a:pPr marL="342900" indent="-342900">
              <a:lnSpc>
                <a:spcPts val="3959"/>
              </a:lnSpc>
              <a:buFont typeface="Wingdings" panose="05000000000000000000" pitchFamily="2" charset="2"/>
              <a:buChar char="§"/>
            </a:pPr>
            <a:r>
              <a:rPr lang="en-US" sz="2199" spc="87" dirty="0">
                <a:solidFill>
                  <a:srgbClr val="4A535F"/>
                </a:solidFill>
                <a:latin typeface="Montserrat Semi-Bold"/>
              </a:rPr>
              <a:t>The news can be presented in different formats in social media, such as the articles. </a:t>
            </a:r>
          </a:p>
          <a:p>
            <a:pPr marL="342900" indent="-342900">
              <a:lnSpc>
                <a:spcPts val="3959"/>
              </a:lnSpc>
              <a:buFont typeface="Wingdings" panose="05000000000000000000" pitchFamily="2" charset="2"/>
              <a:buChar char="§"/>
            </a:pPr>
            <a:r>
              <a:rPr lang="en-US" sz="2199" spc="87" dirty="0">
                <a:solidFill>
                  <a:srgbClr val="4A535F"/>
                </a:solidFill>
                <a:latin typeface="Montserrat Semi-Bold"/>
              </a:rPr>
              <a:t> Fake news “is fabricated information that mimics news media content in form but…lack(s) the news media’s editorial norms and processes for ensuring the accuracy and credibility of information”.</a:t>
            </a:r>
          </a:p>
          <a:p>
            <a:pPr marL="342900" indent="-342900">
              <a:lnSpc>
                <a:spcPts val="3959"/>
              </a:lnSpc>
              <a:buFont typeface="Wingdings" panose="05000000000000000000" pitchFamily="2" charset="2"/>
              <a:buChar char="§"/>
            </a:pPr>
            <a:r>
              <a:rPr lang="en-US" sz="2199" spc="87" dirty="0">
                <a:solidFill>
                  <a:srgbClr val="4A535F"/>
                </a:solidFill>
                <a:latin typeface="Montserrat Semi-Bold"/>
              </a:rPr>
              <a:t>One example of sophisticated fake news is “deepfakes”. Deepfakes are fictional videos or images or text with either well-known or made-up people doing, or saying, things that are not real. This is created using artificial intelligence and machine learning. </a:t>
            </a:r>
          </a:p>
        </p:txBody>
      </p:sp>
      <p:pic>
        <p:nvPicPr>
          <p:cNvPr id="37" name="صورة 36" descr="صورة تحتوي على نص&#10;&#10;تم إنشاء الوصف تلقائياً">
            <a:extLst>
              <a:ext uri="{FF2B5EF4-FFF2-40B4-BE49-F238E27FC236}">
                <a16:creationId xmlns:a16="http://schemas.microsoft.com/office/drawing/2014/main" id="{7848A5AA-B1DC-6315-5177-762D6E3016C2}"/>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439400" y="1447800"/>
            <a:ext cx="7391400" cy="7391400"/>
          </a:xfrm>
          <a:prstGeom prst="rect">
            <a:avLst/>
          </a:prstGeom>
        </p:spPr>
      </p:pic>
      <p:sp>
        <p:nvSpPr>
          <p:cNvPr id="2" name="TextBox 1">
            <a:extLst>
              <a:ext uri="{FF2B5EF4-FFF2-40B4-BE49-F238E27FC236}">
                <a16:creationId xmlns:a16="http://schemas.microsoft.com/office/drawing/2014/main" id="{4E2F4D85-79E1-83A7-5DE1-1DAC22B705C3}"/>
              </a:ext>
            </a:extLst>
          </p:cNvPr>
          <p:cNvSpPr txBox="1"/>
          <p:nvPr/>
        </p:nvSpPr>
        <p:spPr>
          <a:xfrm>
            <a:off x="8842153" y="9594760"/>
            <a:ext cx="623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A0B0B9"/>
                </a:solidFill>
                <a:cs typeface="Calibri"/>
              </a:rPr>
              <a:t>3</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5" name="Group 5"/>
          <p:cNvGrpSpPr/>
          <p:nvPr/>
        </p:nvGrpSpPr>
        <p:grpSpPr>
          <a:xfrm rot="-5400000">
            <a:off x="2386742" y="-83704"/>
            <a:ext cx="5665920" cy="9525001"/>
            <a:chOff x="0" y="0"/>
            <a:chExt cx="1492259" cy="2284912"/>
          </a:xfrm>
        </p:grpSpPr>
        <p:sp>
          <p:nvSpPr>
            <p:cNvPr id="6" name="Freeform 6"/>
            <p:cNvSpPr/>
            <p:nvPr/>
          </p:nvSpPr>
          <p:spPr>
            <a:xfrm>
              <a:off x="0" y="0"/>
              <a:ext cx="1492259" cy="2284912"/>
            </a:xfrm>
            <a:custGeom>
              <a:avLst/>
              <a:gdLst/>
              <a:ahLst/>
              <a:cxnLst/>
              <a:rect l="l" t="t" r="r" b="b"/>
              <a:pathLst>
                <a:path w="1492259" h="2284912">
                  <a:moveTo>
                    <a:pt x="0" y="0"/>
                  </a:moveTo>
                  <a:lnTo>
                    <a:pt x="1492259" y="0"/>
                  </a:lnTo>
                  <a:lnTo>
                    <a:pt x="1492259" y="2284912"/>
                  </a:lnTo>
                  <a:lnTo>
                    <a:pt x="0" y="2284912"/>
                  </a:lnTo>
                  <a:close/>
                </a:path>
              </a:pathLst>
            </a:custGeom>
            <a:solidFill>
              <a:srgbClr val="4A535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1" name="Group 21"/>
          <p:cNvGrpSpPr/>
          <p:nvPr/>
        </p:nvGrpSpPr>
        <p:grpSpPr>
          <a:xfrm>
            <a:off x="11718414" y="0"/>
            <a:ext cx="4393457" cy="839228"/>
            <a:chOff x="0" y="0"/>
            <a:chExt cx="1157124" cy="221031"/>
          </a:xfrm>
        </p:grpSpPr>
        <p:sp>
          <p:nvSpPr>
            <p:cNvPr id="22" name="Freeform 2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4" name="Group 24"/>
          <p:cNvGrpSpPr/>
          <p:nvPr/>
        </p:nvGrpSpPr>
        <p:grpSpPr>
          <a:xfrm>
            <a:off x="15235591" y="-189472"/>
            <a:ext cx="2664422" cy="1218172"/>
            <a:chOff x="0" y="0"/>
            <a:chExt cx="483446" cy="221031"/>
          </a:xfrm>
        </p:grpSpPr>
        <p:sp>
          <p:nvSpPr>
            <p:cNvPr id="25" name="Freeform 2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26" name="TextBox 2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7" name="Group 27"/>
          <p:cNvGrpSpPr/>
          <p:nvPr/>
        </p:nvGrpSpPr>
        <p:grpSpPr>
          <a:xfrm>
            <a:off x="16846001" y="-189472"/>
            <a:ext cx="2664422" cy="1218172"/>
            <a:chOff x="0" y="0"/>
            <a:chExt cx="483446" cy="221031"/>
          </a:xfrm>
        </p:grpSpPr>
        <p:sp>
          <p:nvSpPr>
            <p:cNvPr id="28" name="Freeform 2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9" name="TextBox 2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31" name="مربع نص 30">
            <a:extLst>
              <a:ext uri="{FF2B5EF4-FFF2-40B4-BE49-F238E27FC236}">
                <a16:creationId xmlns:a16="http://schemas.microsoft.com/office/drawing/2014/main" id="{184CD5E6-CCE7-3C36-ADB5-46302A4BBF4B}"/>
              </a:ext>
            </a:extLst>
          </p:cNvPr>
          <p:cNvSpPr txBox="1"/>
          <p:nvPr/>
        </p:nvSpPr>
        <p:spPr>
          <a:xfrm>
            <a:off x="4413143" y="5921666"/>
            <a:ext cx="10903056" cy="369332"/>
          </a:xfrm>
          <a:prstGeom prst="rect">
            <a:avLst/>
          </a:prstGeom>
          <a:noFill/>
        </p:spPr>
        <p:txBody>
          <a:bodyPr wrap="square">
            <a:spAutoFit/>
          </a:bodyPr>
          <a:lstStyle/>
          <a:p>
            <a:endParaRPr lang="ar-SA" dirty="0"/>
          </a:p>
        </p:txBody>
      </p:sp>
      <p:sp>
        <p:nvSpPr>
          <p:cNvPr id="32" name="TextBox 22">
            <a:extLst>
              <a:ext uri="{FF2B5EF4-FFF2-40B4-BE49-F238E27FC236}">
                <a16:creationId xmlns:a16="http://schemas.microsoft.com/office/drawing/2014/main" id="{6F2922B7-FBB8-5E3B-09B1-21FE3A951139}"/>
              </a:ext>
            </a:extLst>
          </p:cNvPr>
          <p:cNvSpPr txBox="1"/>
          <p:nvPr/>
        </p:nvSpPr>
        <p:spPr>
          <a:xfrm>
            <a:off x="609600" y="2078908"/>
            <a:ext cx="6346356" cy="967381"/>
          </a:xfrm>
          <a:prstGeom prst="rect">
            <a:avLst/>
          </a:prstGeom>
        </p:spPr>
        <p:txBody>
          <a:bodyPr lIns="0" tIns="0" rIns="0" bIns="0" rtlCol="0" anchor="t">
            <a:spAutoFit/>
          </a:bodyPr>
          <a:lstStyle/>
          <a:p>
            <a:pPr>
              <a:lnSpc>
                <a:spcPts val="3959"/>
              </a:lnSpc>
            </a:pPr>
            <a:r>
              <a:rPr lang="en-US" sz="3200" spc="87" dirty="0">
                <a:solidFill>
                  <a:schemeClr val="bg1"/>
                </a:solidFill>
                <a:latin typeface="Montserrat Semi-Bold"/>
              </a:rPr>
              <a:t>Problem statements :</a:t>
            </a:r>
          </a:p>
          <a:p>
            <a:pPr>
              <a:lnSpc>
                <a:spcPts val="3959"/>
              </a:lnSpc>
            </a:pPr>
            <a:endParaRPr lang="en-US" sz="2199" spc="87" dirty="0">
              <a:solidFill>
                <a:schemeClr val="bg1"/>
              </a:solidFill>
              <a:latin typeface="Montserrat Semi-Bold"/>
            </a:endParaRPr>
          </a:p>
        </p:txBody>
      </p:sp>
      <p:graphicFrame>
        <p:nvGraphicFramePr>
          <p:cNvPr id="33" name="جدول 32">
            <a:extLst>
              <a:ext uri="{FF2B5EF4-FFF2-40B4-BE49-F238E27FC236}">
                <a16:creationId xmlns:a16="http://schemas.microsoft.com/office/drawing/2014/main" id="{35A228E9-5738-BA9E-ECDB-802E1A2A15FE}"/>
              </a:ext>
            </a:extLst>
          </p:cNvPr>
          <p:cNvGraphicFramePr>
            <a:graphicFrameLocks noGrp="1"/>
          </p:cNvGraphicFramePr>
          <p:nvPr>
            <p:extLst>
              <p:ext uri="{D42A27DB-BD31-4B8C-83A1-F6EECF244321}">
                <p14:modId xmlns:p14="http://schemas.microsoft.com/office/powerpoint/2010/main" val="949470906"/>
              </p:ext>
            </p:extLst>
          </p:nvPr>
        </p:nvGraphicFramePr>
        <p:xfrm>
          <a:off x="1091406" y="2725473"/>
          <a:ext cx="8534400" cy="3985293"/>
        </p:xfrm>
        <a:graphic>
          <a:graphicData uri="http://schemas.openxmlformats.org/drawingml/2006/table">
            <a:tbl>
              <a:tblPr firstRow="1" firstCol="1" bandRow="1">
                <a:tableStyleId>{5C22544A-7EE6-4342-B048-85BDC9FD1C3A}</a:tableStyleId>
              </a:tblPr>
              <a:tblGrid>
                <a:gridCol w="2788467">
                  <a:extLst>
                    <a:ext uri="{9D8B030D-6E8A-4147-A177-3AD203B41FA5}">
                      <a16:colId xmlns:a16="http://schemas.microsoft.com/office/drawing/2014/main" val="1367228867"/>
                    </a:ext>
                  </a:extLst>
                </a:gridCol>
                <a:gridCol w="5745933">
                  <a:extLst>
                    <a:ext uri="{9D8B030D-6E8A-4147-A177-3AD203B41FA5}">
                      <a16:colId xmlns:a16="http://schemas.microsoft.com/office/drawing/2014/main" val="1737997074"/>
                    </a:ext>
                  </a:extLst>
                </a:gridCol>
              </a:tblGrid>
              <a:tr h="809560">
                <a:tc>
                  <a:txBody>
                    <a:bodyPr/>
                    <a:lstStyle/>
                    <a:p>
                      <a:pPr marL="0" marR="0" algn="ctr">
                        <a:spcBef>
                          <a:spcPts val="0"/>
                        </a:spcBef>
                        <a:spcAft>
                          <a:spcPts val="0"/>
                        </a:spcAft>
                      </a:pPr>
                      <a:r>
                        <a:rPr lang="en-US" sz="2200" dirty="0">
                          <a:solidFill>
                            <a:schemeClr val="bg1"/>
                          </a:solidFill>
                          <a:effectLst/>
                          <a:latin typeface="Montserrat Semi-Bold" panose="020B0604020202020204" charset="0"/>
                        </a:rPr>
                        <a:t>Task (T)</a:t>
                      </a:r>
                      <a:endParaRPr lang="en-US" sz="2200" dirty="0">
                        <a:solidFill>
                          <a:schemeClr val="bg1"/>
                        </a:solidFill>
                        <a:effectLst/>
                        <a:latin typeface="Montserrat Semi-Bold" panose="020B0604020202020204"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tc>
                  <a:txBody>
                    <a:bodyPr/>
                    <a:lstStyle/>
                    <a:p>
                      <a:pPr marL="0" marR="0" algn="ctr">
                        <a:spcBef>
                          <a:spcPts val="0"/>
                        </a:spcBef>
                        <a:spcAft>
                          <a:spcPts val="0"/>
                        </a:spcAft>
                      </a:pPr>
                      <a:r>
                        <a:rPr lang="en-US" sz="2200" b="1" dirty="0">
                          <a:solidFill>
                            <a:schemeClr val="bg1"/>
                          </a:solidFill>
                          <a:effectLst/>
                          <a:latin typeface="Montserrat Semi-Bold" panose="020B0604020202020204" charset="0"/>
                        </a:rPr>
                        <a:t>Classify an article to a real or a fake </a:t>
                      </a:r>
                      <a:endParaRPr lang="en-US" sz="2200" b="1" dirty="0">
                        <a:solidFill>
                          <a:schemeClr val="bg1"/>
                        </a:solidFill>
                        <a:effectLst/>
                        <a:latin typeface="Montserrat Semi-Bold" panose="020B0604020202020204"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extLst>
                  <a:ext uri="{0D108BD9-81ED-4DB2-BD59-A6C34878D82A}">
                    <a16:rowId xmlns:a16="http://schemas.microsoft.com/office/drawing/2014/main" val="589901773"/>
                  </a:ext>
                </a:extLst>
              </a:tr>
              <a:tr h="985421">
                <a:tc>
                  <a:txBody>
                    <a:bodyPr/>
                    <a:lstStyle/>
                    <a:p>
                      <a:pPr marL="0" marR="0" algn="ctr">
                        <a:spcBef>
                          <a:spcPts val="0"/>
                        </a:spcBef>
                        <a:spcAft>
                          <a:spcPts val="0"/>
                        </a:spcAft>
                      </a:pPr>
                      <a:r>
                        <a:rPr lang="en-US" sz="2200" dirty="0">
                          <a:solidFill>
                            <a:schemeClr val="bg1"/>
                          </a:solidFill>
                          <a:effectLst/>
                          <a:latin typeface="Montserrat Semi-Bold" panose="020B0604020202020204" charset="0"/>
                        </a:rPr>
                        <a:t>Experience (E)</a:t>
                      </a:r>
                      <a:endParaRPr lang="en-US" sz="2200" dirty="0">
                        <a:solidFill>
                          <a:schemeClr val="bg1"/>
                        </a:solidFill>
                        <a:effectLst/>
                        <a:latin typeface="Montserrat Semi-Bold" panose="020B0604020202020204"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tc>
                  <a:txBody>
                    <a:bodyPr/>
                    <a:lstStyle/>
                    <a:p>
                      <a:pPr marL="0" marR="0" algn="ctr">
                        <a:spcBef>
                          <a:spcPts val="0"/>
                        </a:spcBef>
                        <a:spcAft>
                          <a:spcPts val="0"/>
                        </a:spcAft>
                      </a:pPr>
                      <a:r>
                        <a:rPr lang="en-US" sz="2200" b="1" dirty="0">
                          <a:solidFill>
                            <a:schemeClr val="bg1"/>
                          </a:solidFill>
                          <a:effectLst/>
                          <a:latin typeface="Montserrat Semi-Bold" panose="020B0604020202020204" charset="0"/>
                        </a:rPr>
                        <a:t>A collection of real and fake articles</a:t>
                      </a:r>
                      <a:endParaRPr lang="en-US" sz="2200" b="1" dirty="0">
                        <a:solidFill>
                          <a:schemeClr val="bg1"/>
                        </a:solidFill>
                        <a:effectLst/>
                        <a:latin typeface="Montserrat Semi-Bold" panose="020B0604020202020204"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extLst>
                  <a:ext uri="{0D108BD9-81ED-4DB2-BD59-A6C34878D82A}">
                    <a16:rowId xmlns:a16="http://schemas.microsoft.com/office/drawing/2014/main" val="2398414759"/>
                  </a:ext>
                </a:extLst>
              </a:tr>
              <a:tr h="2190312">
                <a:tc>
                  <a:txBody>
                    <a:bodyPr/>
                    <a:lstStyle/>
                    <a:p>
                      <a:pPr marL="0" marR="0" algn="ctr">
                        <a:spcBef>
                          <a:spcPts val="0"/>
                        </a:spcBef>
                        <a:spcAft>
                          <a:spcPts val="0"/>
                        </a:spcAft>
                      </a:pPr>
                      <a:r>
                        <a:rPr lang="en-US" sz="2200" dirty="0">
                          <a:solidFill>
                            <a:schemeClr val="bg1"/>
                          </a:solidFill>
                          <a:effectLst/>
                          <a:latin typeface="Montserrat Semi-Bold" panose="020B0604020202020204" charset="0"/>
                        </a:rPr>
                        <a:t>Performance (P)</a:t>
                      </a:r>
                      <a:endParaRPr lang="en-US" sz="2200" dirty="0">
                        <a:solidFill>
                          <a:schemeClr val="bg1"/>
                        </a:solidFill>
                        <a:effectLst/>
                        <a:latin typeface="Montserrat Semi-Bold" panose="020B0604020202020204" charset="0"/>
                        <a:ea typeface="Times New Roman" panose="02020603050405020304" pitchFamily="18"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tc>
                  <a:txBody>
                    <a:bodyPr/>
                    <a:lstStyle/>
                    <a:p>
                      <a:pPr marL="0" marR="0" algn="ctr">
                        <a:spcBef>
                          <a:spcPts val="0"/>
                        </a:spcBef>
                        <a:spcAft>
                          <a:spcPts val="0"/>
                        </a:spcAft>
                      </a:pPr>
                      <a:r>
                        <a:rPr lang="en-US" sz="2200" b="1" dirty="0">
                          <a:solidFill>
                            <a:schemeClr val="bg1"/>
                          </a:solidFill>
                          <a:effectLst/>
                          <a:latin typeface="Montserrat Semi-Bold"/>
                        </a:rPr>
                        <a:t>Classification evaluation metrics, which is accuracy, precision and recall. All of them are calculated based on the confusion matrix part (TP, TN, FP, FN)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A535F"/>
                    </a:solidFill>
                  </a:tcPr>
                </a:tc>
                <a:extLst>
                  <a:ext uri="{0D108BD9-81ED-4DB2-BD59-A6C34878D82A}">
                    <a16:rowId xmlns:a16="http://schemas.microsoft.com/office/drawing/2014/main" val="213878801"/>
                  </a:ext>
                </a:extLst>
              </a:tr>
            </a:tbl>
          </a:graphicData>
        </a:graphic>
      </p:graphicFrame>
      <p:pic>
        <p:nvPicPr>
          <p:cNvPr id="41" name="Picture 3">
            <a:extLst>
              <a:ext uri="{FF2B5EF4-FFF2-40B4-BE49-F238E27FC236}">
                <a16:creationId xmlns:a16="http://schemas.microsoft.com/office/drawing/2014/main" id="{2E3AFD4C-085B-EC6D-582E-DF8D2FA3B1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8562" y="1845836"/>
            <a:ext cx="5012590" cy="5067876"/>
          </a:xfrm>
          <a:prstGeom prst="rect">
            <a:avLst/>
          </a:prstGeom>
        </p:spPr>
      </p:pic>
      <p:sp>
        <p:nvSpPr>
          <p:cNvPr id="3" name="TextBox 2">
            <a:extLst>
              <a:ext uri="{FF2B5EF4-FFF2-40B4-BE49-F238E27FC236}">
                <a16:creationId xmlns:a16="http://schemas.microsoft.com/office/drawing/2014/main" id="{9CD992D9-0BF2-6C63-39E7-76957BA7E7E6}"/>
              </a:ext>
            </a:extLst>
          </p:cNvPr>
          <p:cNvSpPr txBox="1"/>
          <p:nvPr/>
        </p:nvSpPr>
        <p:spPr>
          <a:xfrm>
            <a:off x="8842153" y="9594760"/>
            <a:ext cx="623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A0B0B9"/>
                </a:solidFill>
                <a:cs typeface="Calibri"/>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1" name="Group 21"/>
          <p:cNvGrpSpPr/>
          <p:nvPr/>
        </p:nvGrpSpPr>
        <p:grpSpPr>
          <a:xfrm>
            <a:off x="11718414" y="0"/>
            <a:ext cx="4393457" cy="839228"/>
            <a:chOff x="0" y="0"/>
            <a:chExt cx="1157124" cy="221031"/>
          </a:xfrm>
        </p:grpSpPr>
        <p:sp>
          <p:nvSpPr>
            <p:cNvPr id="22" name="Freeform 2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4" name="Group 24"/>
          <p:cNvGrpSpPr/>
          <p:nvPr/>
        </p:nvGrpSpPr>
        <p:grpSpPr>
          <a:xfrm>
            <a:off x="15235591" y="-189472"/>
            <a:ext cx="2664422" cy="1218172"/>
            <a:chOff x="0" y="0"/>
            <a:chExt cx="483446" cy="221031"/>
          </a:xfrm>
        </p:grpSpPr>
        <p:sp>
          <p:nvSpPr>
            <p:cNvPr id="25" name="Freeform 2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26" name="TextBox 2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27" name="Group 27"/>
          <p:cNvGrpSpPr/>
          <p:nvPr/>
        </p:nvGrpSpPr>
        <p:grpSpPr>
          <a:xfrm>
            <a:off x="16846001" y="-189472"/>
            <a:ext cx="2664422" cy="1218172"/>
            <a:chOff x="0" y="0"/>
            <a:chExt cx="483446" cy="221031"/>
          </a:xfrm>
        </p:grpSpPr>
        <p:sp>
          <p:nvSpPr>
            <p:cNvPr id="28" name="Freeform 2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29" name="TextBox 2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sp>
        <p:nvSpPr>
          <p:cNvPr id="31" name="مربع نص 30">
            <a:extLst>
              <a:ext uri="{FF2B5EF4-FFF2-40B4-BE49-F238E27FC236}">
                <a16:creationId xmlns:a16="http://schemas.microsoft.com/office/drawing/2014/main" id="{184CD5E6-CCE7-3C36-ADB5-46302A4BBF4B}"/>
              </a:ext>
            </a:extLst>
          </p:cNvPr>
          <p:cNvSpPr txBox="1"/>
          <p:nvPr/>
        </p:nvSpPr>
        <p:spPr>
          <a:xfrm>
            <a:off x="4413143" y="5921666"/>
            <a:ext cx="10903056" cy="369332"/>
          </a:xfrm>
          <a:prstGeom prst="rect">
            <a:avLst/>
          </a:prstGeom>
          <a:noFill/>
        </p:spPr>
        <p:txBody>
          <a:bodyPr wrap="square">
            <a:spAutoFit/>
          </a:bodyPr>
          <a:lstStyle/>
          <a:p>
            <a:endParaRPr lang="ar-SA" dirty="0"/>
          </a:p>
        </p:txBody>
      </p:sp>
      <p:sp>
        <p:nvSpPr>
          <p:cNvPr id="32" name="TextBox 22">
            <a:extLst>
              <a:ext uri="{FF2B5EF4-FFF2-40B4-BE49-F238E27FC236}">
                <a16:creationId xmlns:a16="http://schemas.microsoft.com/office/drawing/2014/main" id="{6F2922B7-FBB8-5E3B-09B1-21FE3A951139}"/>
              </a:ext>
            </a:extLst>
          </p:cNvPr>
          <p:cNvSpPr txBox="1"/>
          <p:nvPr/>
        </p:nvSpPr>
        <p:spPr>
          <a:xfrm>
            <a:off x="609600" y="2078908"/>
            <a:ext cx="6346356" cy="967381"/>
          </a:xfrm>
          <a:prstGeom prst="rect">
            <a:avLst/>
          </a:prstGeom>
        </p:spPr>
        <p:txBody>
          <a:bodyPr lIns="0" tIns="0" rIns="0" bIns="0" rtlCol="0" anchor="t">
            <a:spAutoFit/>
          </a:bodyPr>
          <a:lstStyle/>
          <a:p>
            <a:pPr>
              <a:lnSpc>
                <a:spcPts val="3959"/>
              </a:lnSpc>
            </a:pPr>
            <a:r>
              <a:rPr lang="en-US" sz="3200" spc="87" dirty="0">
                <a:solidFill>
                  <a:schemeClr val="bg1"/>
                </a:solidFill>
                <a:latin typeface="Montserrat Semi-Bold"/>
              </a:rPr>
              <a:t>Problem statements :</a:t>
            </a:r>
          </a:p>
          <a:p>
            <a:pPr>
              <a:lnSpc>
                <a:spcPts val="3959"/>
              </a:lnSpc>
            </a:pPr>
            <a:endParaRPr lang="en-US" sz="2199" spc="87" dirty="0">
              <a:solidFill>
                <a:schemeClr val="bg1"/>
              </a:solidFill>
              <a:latin typeface="Montserrat Semi-Bold"/>
            </a:endParaRPr>
          </a:p>
        </p:txBody>
      </p:sp>
      <p:grpSp>
        <p:nvGrpSpPr>
          <p:cNvPr id="34" name="Group 5">
            <a:extLst>
              <a:ext uri="{FF2B5EF4-FFF2-40B4-BE49-F238E27FC236}">
                <a16:creationId xmlns:a16="http://schemas.microsoft.com/office/drawing/2014/main" id="{4F01D2E3-2D55-1E0E-CBDE-1AB619630273}"/>
              </a:ext>
            </a:extLst>
          </p:cNvPr>
          <p:cNvGrpSpPr/>
          <p:nvPr/>
        </p:nvGrpSpPr>
        <p:grpSpPr>
          <a:xfrm rot="-5400000">
            <a:off x="10801203" y="341033"/>
            <a:ext cx="5665920" cy="8675525"/>
            <a:chOff x="0" y="0"/>
            <a:chExt cx="1492259" cy="2284912"/>
          </a:xfrm>
        </p:grpSpPr>
        <p:sp>
          <p:nvSpPr>
            <p:cNvPr id="35" name="Freeform 6">
              <a:extLst>
                <a:ext uri="{FF2B5EF4-FFF2-40B4-BE49-F238E27FC236}">
                  <a16:creationId xmlns:a16="http://schemas.microsoft.com/office/drawing/2014/main" id="{49977006-CB46-A257-0781-2094698FBF23}"/>
                </a:ext>
              </a:extLst>
            </p:cNvPr>
            <p:cNvSpPr/>
            <p:nvPr/>
          </p:nvSpPr>
          <p:spPr>
            <a:xfrm>
              <a:off x="0" y="0"/>
              <a:ext cx="1492259" cy="2284912"/>
            </a:xfrm>
            <a:custGeom>
              <a:avLst/>
              <a:gdLst/>
              <a:ahLst/>
              <a:cxnLst/>
              <a:rect l="l" t="t" r="r" b="b"/>
              <a:pathLst>
                <a:path w="1492259" h="2284912">
                  <a:moveTo>
                    <a:pt x="0" y="0"/>
                  </a:moveTo>
                  <a:lnTo>
                    <a:pt x="1492259" y="0"/>
                  </a:lnTo>
                  <a:lnTo>
                    <a:pt x="1492259" y="2284912"/>
                  </a:lnTo>
                  <a:lnTo>
                    <a:pt x="0" y="2284912"/>
                  </a:lnTo>
                  <a:close/>
                </a:path>
              </a:pathLst>
            </a:custGeom>
            <a:solidFill>
              <a:srgbClr val="4A535F"/>
            </a:solidFill>
          </p:spPr>
        </p:sp>
        <p:sp>
          <p:nvSpPr>
            <p:cNvPr id="36" name="TextBox 7">
              <a:extLst>
                <a:ext uri="{FF2B5EF4-FFF2-40B4-BE49-F238E27FC236}">
                  <a16:creationId xmlns:a16="http://schemas.microsoft.com/office/drawing/2014/main" id="{B189DAD8-3BF9-228C-45A6-51FF99C25B1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sp>
        <p:nvSpPr>
          <p:cNvPr id="37" name="TextBox 22">
            <a:extLst>
              <a:ext uri="{FF2B5EF4-FFF2-40B4-BE49-F238E27FC236}">
                <a16:creationId xmlns:a16="http://schemas.microsoft.com/office/drawing/2014/main" id="{97565D88-5D16-0D1F-DE76-99CD59D39726}"/>
              </a:ext>
            </a:extLst>
          </p:cNvPr>
          <p:cNvSpPr txBox="1"/>
          <p:nvPr/>
        </p:nvSpPr>
        <p:spPr>
          <a:xfrm>
            <a:off x="9765519" y="2075656"/>
            <a:ext cx="6346356" cy="967381"/>
          </a:xfrm>
          <a:prstGeom prst="rect">
            <a:avLst/>
          </a:prstGeom>
        </p:spPr>
        <p:txBody>
          <a:bodyPr lIns="0" tIns="0" rIns="0" bIns="0" rtlCol="0" anchor="t">
            <a:spAutoFit/>
          </a:bodyPr>
          <a:lstStyle/>
          <a:p>
            <a:pPr>
              <a:lnSpc>
                <a:spcPts val="3959"/>
              </a:lnSpc>
            </a:pPr>
            <a:r>
              <a:rPr lang="en-US" sz="3200" spc="87" dirty="0">
                <a:solidFill>
                  <a:schemeClr val="bg1"/>
                </a:solidFill>
                <a:latin typeface="Montserrat Semi-Bold"/>
              </a:rPr>
              <a:t>Motivation and project goal :</a:t>
            </a:r>
          </a:p>
          <a:p>
            <a:pPr>
              <a:lnSpc>
                <a:spcPts val="3959"/>
              </a:lnSpc>
            </a:pPr>
            <a:endParaRPr lang="en-US" sz="2199" spc="87" dirty="0">
              <a:solidFill>
                <a:schemeClr val="bg1"/>
              </a:solidFill>
              <a:latin typeface="Montserrat Semi-Bold"/>
            </a:endParaRPr>
          </a:p>
        </p:txBody>
      </p:sp>
      <p:sp>
        <p:nvSpPr>
          <p:cNvPr id="38" name="TextBox 22">
            <a:extLst>
              <a:ext uri="{FF2B5EF4-FFF2-40B4-BE49-F238E27FC236}">
                <a16:creationId xmlns:a16="http://schemas.microsoft.com/office/drawing/2014/main" id="{C919F1D2-927D-2B01-5DC8-F145D3289130}"/>
              </a:ext>
            </a:extLst>
          </p:cNvPr>
          <p:cNvSpPr txBox="1"/>
          <p:nvPr/>
        </p:nvSpPr>
        <p:spPr>
          <a:xfrm>
            <a:off x="9628026" y="2685857"/>
            <a:ext cx="8285693" cy="4558107"/>
          </a:xfrm>
          <a:prstGeom prst="rect">
            <a:avLst/>
          </a:prstGeom>
        </p:spPr>
        <p:txBody>
          <a:bodyPr wrap="square" lIns="0" tIns="0" rIns="0" bIns="0" rtlCol="0" anchor="t">
            <a:spAutoFit/>
          </a:bodyPr>
          <a:lstStyle/>
          <a:p>
            <a:pPr marL="342900" indent="-342900">
              <a:lnSpc>
                <a:spcPts val="3959"/>
              </a:lnSpc>
              <a:buFont typeface="Wingdings" panose="05000000000000000000" pitchFamily="2" charset="2"/>
              <a:buChar char="§"/>
            </a:pPr>
            <a:r>
              <a:rPr lang="en-US" sz="2199" spc="87" dirty="0">
                <a:solidFill>
                  <a:schemeClr val="bg1"/>
                </a:solidFill>
                <a:latin typeface="Montserrat Semi-Bold"/>
              </a:rPr>
              <a:t>Fake news can have devastating effects on democracy if people can no longer distinguish between what information is real and what is fake.</a:t>
            </a:r>
          </a:p>
          <a:p>
            <a:pPr marL="342900" indent="-342900">
              <a:lnSpc>
                <a:spcPts val="3959"/>
              </a:lnSpc>
              <a:buFont typeface="Wingdings" panose="05000000000000000000" pitchFamily="2" charset="2"/>
              <a:buChar char="§"/>
            </a:pPr>
            <a:r>
              <a:rPr lang="en-US" sz="2199" spc="87" dirty="0">
                <a:solidFill>
                  <a:schemeClr val="bg1"/>
                </a:solidFill>
                <a:latin typeface="Montserrat Semi-Bold"/>
              </a:rPr>
              <a:t>In order to detect this fake news and improve consumer trust in the constant flow of online news.</a:t>
            </a:r>
          </a:p>
          <a:p>
            <a:pPr marL="342900" indent="-342900">
              <a:lnSpc>
                <a:spcPts val="3959"/>
              </a:lnSpc>
              <a:buFont typeface="Wingdings" panose="05000000000000000000" pitchFamily="2" charset="2"/>
              <a:buChar char="§"/>
            </a:pPr>
            <a:r>
              <a:rPr lang="en-US" sz="2199" spc="87" dirty="0">
                <a:solidFill>
                  <a:schemeClr val="bg1"/>
                </a:solidFill>
                <a:latin typeface="Montserrat Semi-Bold"/>
              </a:rPr>
              <a:t>In this project, we aim to build an accurate DL-model to detect and classify articles as fake and news.</a:t>
            </a:r>
          </a:p>
        </p:txBody>
      </p:sp>
      <p:pic>
        <p:nvPicPr>
          <p:cNvPr id="2" name="Picture 2">
            <a:extLst>
              <a:ext uri="{FF2B5EF4-FFF2-40B4-BE49-F238E27FC236}">
                <a16:creationId xmlns:a16="http://schemas.microsoft.com/office/drawing/2014/main" id="{0F4AD4B4-AF0A-0726-A29E-45373B5612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6375" y="1929758"/>
            <a:ext cx="6048000" cy="5579280"/>
          </a:xfrm>
          <a:prstGeom prst="rect">
            <a:avLst/>
          </a:prstGeom>
        </p:spPr>
      </p:pic>
      <p:sp>
        <p:nvSpPr>
          <p:cNvPr id="6" name="TextBox 5">
            <a:extLst>
              <a:ext uri="{FF2B5EF4-FFF2-40B4-BE49-F238E27FC236}">
                <a16:creationId xmlns:a16="http://schemas.microsoft.com/office/drawing/2014/main" id="{2D5CD8BF-A403-7D60-8350-DEF7851D68E6}"/>
              </a:ext>
            </a:extLst>
          </p:cNvPr>
          <p:cNvSpPr txBox="1"/>
          <p:nvPr/>
        </p:nvSpPr>
        <p:spPr>
          <a:xfrm>
            <a:off x="8842153" y="9594760"/>
            <a:ext cx="623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A0B0B9"/>
                </a:solidFill>
                <a:cs typeface="Calibri"/>
              </a:rPr>
              <a:t>5</a:t>
            </a:r>
          </a:p>
        </p:txBody>
      </p:sp>
    </p:spTree>
    <p:extLst>
      <p:ext uri="{BB962C8B-B14F-4D97-AF65-F5344CB8AC3E}">
        <p14:creationId xmlns:p14="http://schemas.microsoft.com/office/powerpoint/2010/main" val="986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DFE"/>
        </a:solidFill>
        <a:effectLst/>
      </p:bgPr>
    </p:bg>
    <p:spTree>
      <p:nvGrpSpPr>
        <p:cNvPr id="1" name=""/>
        <p:cNvGrpSpPr/>
        <p:nvPr/>
      </p:nvGrpSpPr>
      <p:grpSpPr>
        <a:xfrm>
          <a:off x="0" y="0"/>
          <a:ext cx="0" cy="0"/>
          <a:chOff x="0" y="0"/>
          <a:chExt cx="0" cy="0"/>
        </a:xfrm>
      </p:grpSpPr>
      <p:grpSp>
        <p:nvGrpSpPr>
          <p:cNvPr id="24" name="Group 5">
            <a:extLst>
              <a:ext uri="{FF2B5EF4-FFF2-40B4-BE49-F238E27FC236}">
                <a16:creationId xmlns:a16="http://schemas.microsoft.com/office/drawing/2014/main" id="{3B5F049B-4FC3-0E02-52CD-BD7C9BB51BEF}"/>
              </a:ext>
            </a:extLst>
          </p:cNvPr>
          <p:cNvGrpSpPr/>
          <p:nvPr/>
        </p:nvGrpSpPr>
        <p:grpSpPr>
          <a:xfrm rot="-5400000">
            <a:off x="2514531" y="571566"/>
            <a:ext cx="3210259" cy="7782127"/>
            <a:chOff x="0" y="0"/>
            <a:chExt cx="1492259" cy="2284912"/>
          </a:xfrm>
        </p:grpSpPr>
        <p:sp>
          <p:nvSpPr>
            <p:cNvPr id="25" name="Freeform 6">
              <a:extLst>
                <a:ext uri="{FF2B5EF4-FFF2-40B4-BE49-F238E27FC236}">
                  <a16:creationId xmlns:a16="http://schemas.microsoft.com/office/drawing/2014/main" id="{2B78EA26-5695-9EEA-4A1A-6BF418287060}"/>
                </a:ext>
              </a:extLst>
            </p:cNvPr>
            <p:cNvSpPr/>
            <p:nvPr/>
          </p:nvSpPr>
          <p:spPr>
            <a:xfrm>
              <a:off x="0" y="0"/>
              <a:ext cx="1492259" cy="2284912"/>
            </a:xfrm>
            <a:custGeom>
              <a:avLst/>
              <a:gdLst/>
              <a:ahLst/>
              <a:cxnLst/>
              <a:rect l="l" t="t" r="r" b="b"/>
              <a:pathLst>
                <a:path w="1492259" h="2284912">
                  <a:moveTo>
                    <a:pt x="0" y="0"/>
                  </a:moveTo>
                  <a:lnTo>
                    <a:pt x="1492259" y="0"/>
                  </a:lnTo>
                  <a:lnTo>
                    <a:pt x="1492259" y="2284912"/>
                  </a:lnTo>
                  <a:lnTo>
                    <a:pt x="0" y="2284912"/>
                  </a:lnTo>
                  <a:close/>
                </a:path>
              </a:pathLst>
            </a:custGeom>
            <a:solidFill>
              <a:srgbClr val="4A535F"/>
            </a:solidFill>
          </p:spPr>
        </p:sp>
        <p:sp>
          <p:nvSpPr>
            <p:cNvPr id="26" name="TextBox 7">
              <a:extLst>
                <a:ext uri="{FF2B5EF4-FFF2-40B4-BE49-F238E27FC236}">
                  <a16:creationId xmlns:a16="http://schemas.microsoft.com/office/drawing/2014/main" id="{18D7E4AC-3BD6-2AE3-EBF4-E6312282B4A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1" name="Group 11"/>
          <p:cNvGrpSpPr/>
          <p:nvPr/>
        </p:nvGrpSpPr>
        <p:grpSpPr>
          <a:xfrm>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4" name="Group 14"/>
          <p:cNvGrpSpPr/>
          <p:nvPr/>
        </p:nvGrpSpPr>
        <p:grpSpPr>
          <a:xfrm>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dirty="0"/>
            </a:p>
          </p:txBody>
        </p:sp>
      </p:grpSp>
      <p:grpSp>
        <p:nvGrpSpPr>
          <p:cNvPr id="17" name="Group 17"/>
          <p:cNvGrpSpPr/>
          <p:nvPr/>
        </p:nvGrpSpPr>
        <p:grpSpPr>
          <a:xfrm rot="-5400000">
            <a:off x="10593203" y="1959497"/>
            <a:ext cx="6709253" cy="5845101"/>
            <a:chOff x="0" y="0"/>
            <a:chExt cx="6350000" cy="5532120"/>
          </a:xfrm>
        </p:grpSpPr>
        <p:sp>
          <p:nvSpPr>
            <p:cNvPr id="18" name="Freeform 18"/>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BFDFE"/>
            </a:solidFill>
          </p:spPr>
        </p:sp>
      </p:grpSp>
      <p:sp>
        <p:nvSpPr>
          <p:cNvPr id="19" name="AutoShape 19"/>
          <p:cNvSpPr/>
          <p:nvPr/>
        </p:nvSpPr>
        <p:spPr>
          <a:xfrm rot="-1715946">
            <a:off x="13698272" y="8383758"/>
            <a:ext cx="3317663" cy="0"/>
          </a:xfrm>
          <a:prstGeom prst="line">
            <a:avLst/>
          </a:prstGeom>
          <a:ln w="85725" cap="flat">
            <a:solidFill>
              <a:srgbClr val="FBFDFE"/>
            </a:solidFill>
            <a:prstDash val="solid"/>
            <a:headEnd type="none" w="sm" len="sm"/>
            <a:tailEnd type="none" w="sm" len="sm"/>
          </a:ln>
        </p:spPr>
      </p:sp>
      <p:sp>
        <p:nvSpPr>
          <p:cNvPr id="20" name="AutoShape 20"/>
          <p:cNvSpPr/>
          <p:nvPr/>
        </p:nvSpPr>
        <p:spPr>
          <a:xfrm rot="-8950593">
            <a:off x="10861563" y="8328653"/>
            <a:ext cx="3317663" cy="0"/>
          </a:xfrm>
          <a:prstGeom prst="line">
            <a:avLst/>
          </a:prstGeom>
          <a:ln w="85725" cap="flat">
            <a:solidFill>
              <a:srgbClr val="FBFDFE"/>
            </a:solidFill>
            <a:prstDash val="solid"/>
            <a:headEnd type="none" w="sm" len="sm"/>
            <a:tailEnd type="none" w="sm" len="sm"/>
          </a:ln>
        </p:spPr>
      </p:sp>
      <p:sp>
        <p:nvSpPr>
          <p:cNvPr id="21" name="TextBox 21"/>
          <p:cNvSpPr txBox="1"/>
          <p:nvPr/>
        </p:nvSpPr>
        <p:spPr>
          <a:xfrm>
            <a:off x="625882" y="2833913"/>
            <a:ext cx="5826463" cy="977191"/>
          </a:xfrm>
          <a:prstGeom prst="rect">
            <a:avLst/>
          </a:prstGeom>
        </p:spPr>
        <p:txBody>
          <a:bodyPr lIns="0" tIns="0" rIns="0" bIns="0" rtlCol="0" anchor="t">
            <a:spAutoFit/>
          </a:bodyPr>
          <a:lstStyle/>
          <a:p>
            <a:pPr>
              <a:lnSpc>
                <a:spcPts val="8000"/>
              </a:lnSpc>
            </a:pPr>
            <a:r>
              <a:rPr lang="en-US" sz="5400" dirty="0">
                <a:solidFill>
                  <a:schemeClr val="bg1"/>
                </a:solidFill>
                <a:latin typeface="League Spartan"/>
              </a:rPr>
              <a:t>Dataset</a:t>
            </a:r>
          </a:p>
        </p:txBody>
      </p:sp>
      <p:sp>
        <p:nvSpPr>
          <p:cNvPr id="22" name="TextBox 22"/>
          <p:cNvSpPr txBox="1"/>
          <p:nvPr/>
        </p:nvSpPr>
        <p:spPr>
          <a:xfrm>
            <a:off x="625882" y="3791994"/>
            <a:ext cx="7241600" cy="2215991"/>
          </a:xfrm>
          <a:prstGeom prst="rect">
            <a:avLst/>
          </a:prstGeom>
        </p:spPr>
        <p:txBody>
          <a:bodyPr wrap="square" lIns="0" tIns="0" rIns="0" bIns="0" rtlCol="0" anchor="t">
            <a:spAutoFit/>
          </a:bodyPr>
          <a:lstStyle/>
          <a:p>
            <a:r>
              <a:rPr lang="en-US" sz="2400" spc="87" dirty="0">
                <a:solidFill>
                  <a:schemeClr val="bg1"/>
                </a:solidFill>
                <a:latin typeface="Montserrat Semi-Bold"/>
              </a:rPr>
              <a:t>ISOT Fake News Dataset includes both fake and real news articles. This dataset is collected and provided in this IOST research lab. Articles were retrieved by crawling Reuters.com (News website) for truthful articles.</a:t>
            </a:r>
          </a:p>
        </p:txBody>
      </p:sp>
      <p:pic>
        <p:nvPicPr>
          <p:cNvPr id="23" name="Picture 5">
            <a:extLst>
              <a:ext uri="{FF2B5EF4-FFF2-40B4-BE49-F238E27FC236}">
                <a16:creationId xmlns:a16="http://schemas.microsoft.com/office/drawing/2014/main" id="{41C30B5E-985B-73DE-9145-30FBF9D53C9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6001"/>
          <a:stretch/>
        </p:blipFill>
        <p:spPr bwMode="auto">
          <a:xfrm>
            <a:off x="8231950" y="326658"/>
            <a:ext cx="9686699" cy="906911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B8DAB66-0C93-4463-AB1F-A62919EAC46B}"/>
              </a:ext>
            </a:extLst>
          </p:cNvPr>
          <p:cNvSpPr txBox="1"/>
          <p:nvPr/>
        </p:nvSpPr>
        <p:spPr>
          <a:xfrm>
            <a:off x="8842153" y="9594760"/>
            <a:ext cx="623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A0B0B9"/>
                </a:solidFill>
                <a:cs typeface="Calibri"/>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9"/>
          <p:cNvSpPr txBox="1"/>
          <p:nvPr/>
        </p:nvSpPr>
        <p:spPr>
          <a:xfrm>
            <a:off x="1386827" y="3570224"/>
            <a:ext cx="2810129" cy="443904"/>
          </a:xfrm>
          <a:prstGeom prst="rect">
            <a:avLst/>
          </a:prstGeom>
        </p:spPr>
        <p:txBody>
          <a:bodyPr wrap="square" lIns="0" tIns="0" rIns="0" bIns="0" rtlCol="0" anchor="t">
            <a:spAutoFit/>
          </a:bodyPr>
          <a:lstStyle/>
          <a:p>
            <a:pPr>
              <a:lnSpc>
                <a:spcPts val="3910"/>
              </a:lnSpc>
            </a:pPr>
            <a:r>
              <a:rPr lang="en-US" sz="2172" spc="86" dirty="0">
                <a:solidFill>
                  <a:srgbClr val="484848"/>
                </a:solidFill>
                <a:latin typeface="Montserrat Semi-Bold"/>
              </a:rPr>
              <a:t>…. </a:t>
            </a:r>
          </a:p>
        </p:txBody>
      </p:sp>
      <p:sp>
        <p:nvSpPr>
          <p:cNvPr id="6" name="Rectangle 5">
            <a:extLst>
              <a:ext uri="{FF2B5EF4-FFF2-40B4-BE49-F238E27FC236}">
                <a16:creationId xmlns:a16="http://schemas.microsoft.com/office/drawing/2014/main" id="{A5914F4F-9351-7098-649C-9401861FF525}"/>
              </a:ext>
            </a:extLst>
          </p:cNvPr>
          <p:cNvSpPr/>
          <p:nvPr/>
        </p:nvSpPr>
        <p:spPr>
          <a:xfrm>
            <a:off x="-8048" y="0"/>
            <a:ext cx="18304096" cy="10287000"/>
          </a:xfrm>
          <a:prstGeom prst="rect">
            <a:avLst/>
          </a:prstGeom>
          <a:solidFill>
            <a:srgbClr val="D7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7">
            <a:extLst>
              <a:ext uri="{FF2B5EF4-FFF2-40B4-BE49-F238E27FC236}">
                <a16:creationId xmlns:a16="http://schemas.microsoft.com/office/drawing/2014/main" id="{E610982D-46E6-1EAA-0BD2-7CE7DD2982D8}"/>
              </a:ext>
            </a:extLst>
          </p:cNvPr>
          <p:cNvSpPr txBox="1"/>
          <p:nvPr/>
        </p:nvSpPr>
        <p:spPr>
          <a:xfrm>
            <a:off x="0" y="878975"/>
            <a:ext cx="18294134" cy="9613377"/>
          </a:xfrm>
          <a:prstGeom prst="rect">
            <a:avLst/>
          </a:prstGeom>
          <a:solidFill>
            <a:schemeClr val="bg1"/>
          </a:solid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pic>
        <p:nvPicPr>
          <p:cNvPr id="10" name="Picture 10" descr="Diagram&#10;&#10;Description automatically generated">
            <a:extLst>
              <a:ext uri="{FF2B5EF4-FFF2-40B4-BE49-F238E27FC236}">
                <a16:creationId xmlns:a16="http://schemas.microsoft.com/office/drawing/2014/main" id="{A8B1CBD0-F707-B766-B9E6-7C43E03B0347}"/>
              </a:ext>
            </a:extLst>
          </p:cNvPr>
          <p:cNvPicPr>
            <a:picLocks noChangeAspect="1"/>
          </p:cNvPicPr>
          <p:nvPr/>
        </p:nvPicPr>
        <p:blipFill rotWithShape="1">
          <a:blip r:embed="rId2"/>
          <a:srcRect t="2532" r="267" b="4702"/>
          <a:stretch/>
        </p:blipFill>
        <p:spPr>
          <a:xfrm>
            <a:off x="2797934" y="1154094"/>
            <a:ext cx="5705370" cy="7834372"/>
          </a:xfrm>
          <a:prstGeom prst="rect">
            <a:avLst/>
          </a:prstGeom>
        </p:spPr>
      </p:pic>
      <p:sp>
        <p:nvSpPr>
          <p:cNvPr id="12" name="TextBox 50">
            <a:extLst>
              <a:ext uri="{FF2B5EF4-FFF2-40B4-BE49-F238E27FC236}">
                <a16:creationId xmlns:a16="http://schemas.microsoft.com/office/drawing/2014/main" id="{ACC2A044-AB04-7F48-7D86-A016D431D953}"/>
              </a:ext>
            </a:extLst>
          </p:cNvPr>
          <p:cNvSpPr txBox="1"/>
          <p:nvPr/>
        </p:nvSpPr>
        <p:spPr>
          <a:xfrm>
            <a:off x="5829950" y="-4164"/>
            <a:ext cx="7287658" cy="821315"/>
          </a:xfrm>
          <a:prstGeom prst="rect">
            <a:avLst/>
          </a:prstGeom>
        </p:spPr>
        <p:txBody>
          <a:bodyPr wrap="square" lIns="0" tIns="0" rIns="0" bIns="0" rtlCol="0" anchor="t">
            <a:spAutoFit/>
          </a:bodyPr>
          <a:lstStyle/>
          <a:p>
            <a:pPr>
              <a:lnSpc>
                <a:spcPts val="6866"/>
              </a:lnSpc>
            </a:pPr>
            <a:r>
              <a:rPr lang="en-US" sz="5400" dirty="0">
                <a:solidFill>
                  <a:srgbClr val="4A535F"/>
                </a:solidFill>
                <a:latin typeface="League Spartan"/>
              </a:rPr>
              <a:t>Bert model architecture</a:t>
            </a:r>
            <a:endParaRPr lang="en-US" sz="5400" dirty="0">
              <a:solidFill>
                <a:srgbClr val="4A535F"/>
              </a:solidFill>
              <a:latin typeface="League Spartan"/>
              <a:cs typeface="League Spartan"/>
            </a:endParaRPr>
          </a:p>
        </p:txBody>
      </p:sp>
      <p:pic>
        <p:nvPicPr>
          <p:cNvPr id="3" name="Picture 3" descr="Diagram&#10;&#10;Description automatically generated">
            <a:extLst>
              <a:ext uri="{FF2B5EF4-FFF2-40B4-BE49-F238E27FC236}">
                <a16:creationId xmlns:a16="http://schemas.microsoft.com/office/drawing/2014/main" id="{2760D544-E445-C3FF-4BA4-95FFEBF8C304}"/>
              </a:ext>
            </a:extLst>
          </p:cNvPr>
          <p:cNvPicPr>
            <a:picLocks noChangeAspect="1"/>
          </p:cNvPicPr>
          <p:nvPr/>
        </p:nvPicPr>
        <p:blipFill>
          <a:blip r:embed="rId3"/>
          <a:stretch>
            <a:fillRect/>
          </a:stretch>
        </p:blipFill>
        <p:spPr>
          <a:xfrm>
            <a:off x="10122794" y="1271097"/>
            <a:ext cx="5834129" cy="7970186"/>
          </a:xfrm>
          <a:prstGeom prst="rect">
            <a:avLst/>
          </a:prstGeom>
        </p:spPr>
      </p:pic>
      <p:grpSp>
        <p:nvGrpSpPr>
          <p:cNvPr id="4" name="Group 8">
            <a:extLst>
              <a:ext uri="{FF2B5EF4-FFF2-40B4-BE49-F238E27FC236}">
                <a16:creationId xmlns:a16="http://schemas.microsoft.com/office/drawing/2014/main" id="{279079C2-677C-FBE7-2696-A7897E94E1C5}"/>
              </a:ext>
            </a:extLst>
          </p:cNvPr>
          <p:cNvGrpSpPr/>
          <p:nvPr/>
        </p:nvGrpSpPr>
        <p:grpSpPr>
          <a:xfrm>
            <a:off x="-1036508" y="9303111"/>
            <a:ext cx="4393461" cy="2459239"/>
            <a:chOff x="0" y="-38100"/>
            <a:chExt cx="1157125" cy="647700"/>
          </a:xfrm>
        </p:grpSpPr>
        <p:sp>
          <p:nvSpPr>
            <p:cNvPr id="5" name="Freeform 9">
              <a:extLst>
                <a:ext uri="{FF2B5EF4-FFF2-40B4-BE49-F238E27FC236}">
                  <a16:creationId xmlns:a16="http://schemas.microsoft.com/office/drawing/2014/main" id="{E5174A7C-D46B-DA54-F3EE-B84F4CB4F1C9}"/>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11" name="TextBox 10">
              <a:extLst>
                <a:ext uri="{FF2B5EF4-FFF2-40B4-BE49-F238E27FC236}">
                  <a16:creationId xmlns:a16="http://schemas.microsoft.com/office/drawing/2014/main" id="{F8DAF828-ACC7-3492-A8CF-55FADD792427}"/>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3" name="Group 11">
            <a:extLst>
              <a:ext uri="{FF2B5EF4-FFF2-40B4-BE49-F238E27FC236}">
                <a16:creationId xmlns:a16="http://schemas.microsoft.com/office/drawing/2014/main" id="{33E1D79F-1E87-A8BC-2DCA-78567B19E2E1}"/>
              </a:ext>
            </a:extLst>
          </p:cNvPr>
          <p:cNvGrpSpPr/>
          <p:nvPr/>
        </p:nvGrpSpPr>
        <p:grpSpPr>
          <a:xfrm>
            <a:off x="2480669" y="9048319"/>
            <a:ext cx="3919645" cy="3569680"/>
            <a:chOff x="0" y="-38100"/>
            <a:chExt cx="711200" cy="647700"/>
          </a:xfrm>
        </p:grpSpPr>
        <p:sp>
          <p:nvSpPr>
            <p:cNvPr id="15" name="Freeform 12">
              <a:extLst>
                <a:ext uri="{FF2B5EF4-FFF2-40B4-BE49-F238E27FC236}">
                  <a16:creationId xmlns:a16="http://schemas.microsoft.com/office/drawing/2014/main" id="{426E93BC-98CA-B5F3-37AD-CD4939BD7B7F}"/>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6" name="TextBox 13">
              <a:extLst>
                <a:ext uri="{FF2B5EF4-FFF2-40B4-BE49-F238E27FC236}">
                  <a16:creationId xmlns:a16="http://schemas.microsoft.com/office/drawing/2014/main" id="{5A22FE80-A438-7031-5331-91BA946CC339}"/>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7" name="Group 14">
            <a:extLst>
              <a:ext uri="{FF2B5EF4-FFF2-40B4-BE49-F238E27FC236}">
                <a16:creationId xmlns:a16="http://schemas.microsoft.com/office/drawing/2014/main" id="{AAA85DC5-91DB-6B03-3B28-64FC8ED21ED6}"/>
              </a:ext>
            </a:extLst>
          </p:cNvPr>
          <p:cNvGrpSpPr/>
          <p:nvPr/>
        </p:nvGrpSpPr>
        <p:grpSpPr>
          <a:xfrm>
            <a:off x="4091079" y="9048319"/>
            <a:ext cx="3919645" cy="3569680"/>
            <a:chOff x="0" y="-38100"/>
            <a:chExt cx="711200" cy="647700"/>
          </a:xfrm>
        </p:grpSpPr>
        <p:sp>
          <p:nvSpPr>
            <p:cNvPr id="18" name="Freeform 15">
              <a:extLst>
                <a:ext uri="{FF2B5EF4-FFF2-40B4-BE49-F238E27FC236}">
                  <a16:creationId xmlns:a16="http://schemas.microsoft.com/office/drawing/2014/main" id="{190E8C58-74AD-50EC-ACC2-1C9F6F4189D9}"/>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9" name="TextBox 16">
              <a:extLst>
                <a:ext uri="{FF2B5EF4-FFF2-40B4-BE49-F238E27FC236}">
                  <a16:creationId xmlns:a16="http://schemas.microsoft.com/office/drawing/2014/main" id="{9C0DB945-5252-BFA4-A4E7-A83EFEF4B2D7}"/>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38B5AB23-A885-0BDD-B4C3-BB0A9443E2A2}"/>
              </a:ext>
            </a:extLst>
          </p:cNvPr>
          <p:cNvSpPr txBox="1"/>
          <p:nvPr/>
        </p:nvSpPr>
        <p:spPr>
          <a:xfrm>
            <a:off x="8842153" y="9594760"/>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7</a:t>
            </a:r>
          </a:p>
        </p:txBody>
      </p:sp>
    </p:spTree>
    <p:extLst>
      <p:ext uri="{BB962C8B-B14F-4D97-AF65-F5344CB8AC3E}">
        <p14:creationId xmlns:p14="http://schemas.microsoft.com/office/powerpoint/2010/main" val="4151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A2527-B11D-7536-3BBC-1C41F5413306}"/>
              </a:ext>
            </a:extLst>
          </p:cNvPr>
          <p:cNvSpPr/>
          <p:nvPr/>
        </p:nvSpPr>
        <p:spPr>
          <a:xfrm>
            <a:off x="-8048" y="0"/>
            <a:ext cx="18304096" cy="10287000"/>
          </a:xfrm>
          <a:prstGeom prst="rect">
            <a:avLst/>
          </a:prstGeom>
          <a:solidFill>
            <a:srgbClr val="D7D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C1C897-926B-5668-73C4-5272C8CF771D}"/>
              </a:ext>
            </a:extLst>
          </p:cNvPr>
          <p:cNvSpPr/>
          <p:nvPr/>
        </p:nvSpPr>
        <p:spPr>
          <a:xfrm>
            <a:off x="0" y="905546"/>
            <a:ext cx="18288000" cy="9509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50">
            <a:extLst>
              <a:ext uri="{FF2B5EF4-FFF2-40B4-BE49-F238E27FC236}">
                <a16:creationId xmlns:a16="http://schemas.microsoft.com/office/drawing/2014/main" id="{3D168522-C40A-B53E-6D9B-1E566EFF73B2}"/>
              </a:ext>
            </a:extLst>
          </p:cNvPr>
          <p:cNvSpPr txBox="1"/>
          <p:nvPr/>
        </p:nvSpPr>
        <p:spPr>
          <a:xfrm>
            <a:off x="5829950" y="-4164"/>
            <a:ext cx="7287658" cy="821315"/>
          </a:xfrm>
          <a:prstGeom prst="rect">
            <a:avLst/>
          </a:prstGeom>
        </p:spPr>
        <p:txBody>
          <a:bodyPr wrap="square" lIns="0" tIns="0" rIns="0" bIns="0" rtlCol="0" anchor="t">
            <a:spAutoFit/>
          </a:bodyPr>
          <a:lstStyle/>
          <a:p>
            <a:pPr>
              <a:lnSpc>
                <a:spcPts val="6866"/>
              </a:lnSpc>
            </a:pPr>
            <a:r>
              <a:rPr lang="en-US" sz="5400" dirty="0">
                <a:solidFill>
                  <a:srgbClr val="4A535F"/>
                </a:solidFill>
                <a:latin typeface="League Spartan"/>
              </a:rPr>
              <a:t>Bert model architecture</a:t>
            </a:r>
            <a:endParaRPr lang="en-US" sz="5400" dirty="0">
              <a:solidFill>
                <a:srgbClr val="4A535F"/>
              </a:solidFill>
              <a:latin typeface="League Spartan"/>
              <a:cs typeface="League Spartan"/>
            </a:endParaRPr>
          </a:p>
        </p:txBody>
      </p:sp>
      <p:pic>
        <p:nvPicPr>
          <p:cNvPr id="4" name="Picture 4" descr="Diagram&#10;&#10;Description automatically generated">
            <a:extLst>
              <a:ext uri="{FF2B5EF4-FFF2-40B4-BE49-F238E27FC236}">
                <a16:creationId xmlns:a16="http://schemas.microsoft.com/office/drawing/2014/main" id="{E5604F97-31B0-F40C-1EC7-4DC0A9C4BC08}"/>
              </a:ext>
            </a:extLst>
          </p:cNvPr>
          <p:cNvPicPr>
            <a:picLocks noChangeAspect="1"/>
          </p:cNvPicPr>
          <p:nvPr/>
        </p:nvPicPr>
        <p:blipFill>
          <a:blip r:embed="rId2"/>
          <a:stretch>
            <a:fillRect/>
          </a:stretch>
        </p:blipFill>
        <p:spPr>
          <a:xfrm>
            <a:off x="12114727" y="2169754"/>
            <a:ext cx="4925095" cy="5126462"/>
          </a:xfrm>
          <a:prstGeom prst="rect">
            <a:avLst/>
          </a:prstGeom>
        </p:spPr>
      </p:pic>
      <p:sp>
        <p:nvSpPr>
          <p:cNvPr id="5" name="TextBox 4">
            <a:extLst>
              <a:ext uri="{FF2B5EF4-FFF2-40B4-BE49-F238E27FC236}">
                <a16:creationId xmlns:a16="http://schemas.microsoft.com/office/drawing/2014/main" id="{B8FAF2B2-AA64-7E58-1723-8FF10DB167CB}"/>
              </a:ext>
            </a:extLst>
          </p:cNvPr>
          <p:cNvSpPr txBox="1"/>
          <p:nvPr/>
        </p:nvSpPr>
        <p:spPr>
          <a:xfrm>
            <a:off x="780782" y="2451010"/>
            <a:ext cx="11067781"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ea typeface="+mn-lt"/>
                <a:cs typeface="+mn-lt"/>
              </a:rPr>
              <a:t>A </a:t>
            </a:r>
            <a:r>
              <a:rPr lang="en-US" sz="2800" b="1">
                <a:ea typeface="+mn-lt"/>
                <a:cs typeface="+mn-lt"/>
              </a:rPr>
              <a:t>multi-head self-attention mechanism</a:t>
            </a:r>
            <a:r>
              <a:rPr lang="en-US" sz="2800">
                <a:ea typeface="+mn-lt"/>
                <a:cs typeface="+mn-lt"/>
              </a:rPr>
              <a:t> on the input vectors. The model can capture more relationships between words with multi-head attention than single-head attention.</a:t>
            </a:r>
            <a:endParaRPr lang="en-US" sz="2800">
              <a:cs typeface="Calibri"/>
            </a:endParaRPr>
          </a:p>
          <a:p>
            <a:pPr marL="285750" indent="-285750">
              <a:buFont typeface="Arial"/>
              <a:buChar char="•"/>
            </a:pPr>
            <a:endParaRPr lang="en-US" sz="2800">
              <a:ea typeface="+mn-lt"/>
              <a:cs typeface="+mn-lt"/>
            </a:endParaRPr>
          </a:p>
          <a:p>
            <a:pPr marL="285750" indent="-285750">
              <a:buFont typeface="Arial"/>
              <a:buChar char="•"/>
            </a:pPr>
            <a:r>
              <a:rPr lang="en-US" sz="2800" b="1">
                <a:ea typeface="+mn-lt"/>
                <a:cs typeface="+mn-lt"/>
              </a:rPr>
              <a:t>fully connected feed-forward network</a:t>
            </a:r>
            <a:r>
              <a:rPr lang="en-US" sz="2800">
                <a:ea typeface="+mn-lt"/>
                <a:cs typeface="+mn-lt"/>
              </a:rPr>
              <a:t> is a position-wise that applied to each position separately and identically. Two linear transformations are applied with a </a:t>
            </a:r>
            <a:r>
              <a:rPr lang="en-US" sz="2800" err="1">
                <a:ea typeface="+mn-lt"/>
                <a:cs typeface="+mn-lt"/>
              </a:rPr>
              <a:t>ReLU</a:t>
            </a:r>
            <a:r>
              <a:rPr lang="en-US" sz="2800">
                <a:ea typeface="+mn-lt"/>
                <a:cs typeface="+mn-lt"/>
              </a:rPr>
              <a:t> activation in between. Linear transformations are the same across different layers but use different parameters.</a:t>
            </a:r>
            <a:endParaRPr lang="en-US" sz="2800">
              <a:cs typeface="Calibri"/>
            </a:endParaRPr>
          </a:p>
          <a:p>
            <a:endParaRPr lang="en-US" sz="2800">
              <a:cs typeface="Calibri"/>
            </a:endParaRPr>
          </a:p>
          <a:p>
            <a:pPr marL="285750" indent="-285750">
              <a:buFont typeface="Arial"/>
              <a:buChar char="•"/>
            </a:pPr>
            <a:r>
              <a:rPr lang="en-US" sz="2800">
                <a:ea typeface="+mn-lt"/>
                <a:cs typeface="+mn-lt"/>
              </a:rPr>
              <a:t> </a:t>
            </a:r>
            <a:r>
              <a:rPr lang="en-US" sz="2800" b="1">
                <a:ea typeface="+mn-lt"/>
                <a:cs typeface="+mn-lt"/>
              </a:rPr>
              <a:t>"Adding and Normalizing"</a:t>
            </a:r>
            <a:r>
              <a:rPr lang="en-US" sz="2800">
                <a:ea typeface="+mn-lt"/>
                <a:cs typeface="+mn-lt"/>
              </a:rPr>
              <a:t> - the "add" refers to the residual connections that add the input of each layer to the output, and the "Norm" refers to layer normalization.</a:t>
            </a:r>
            <a:endParaRPr lang="en-US" sz="2800">
              <a:cs typeface="Calibri"/>
            </a:endParaRPr>
          </a:p>
          <a:p>
            <a:pPr algn="l"/>
            <a:endParaRPr lang="en-US" sz="2800">
              <a:cs typeface="Calibri"/>
            </a:endParaRPr>
          </a:p>
        </p:txBody>
      </p:sp>
      <p:grpSp>
        <p:nvGrpSpPr>
          <p:cNvPr id="6" name="Group 8">
            <a:extLst>
              <a:ext uri="{FF2B5EF4-FFF2-40B4-BE49-F238E27FC236}">
                <a16:creationId xmlns:a16="http://schemas.microsoft.com/office/drawing/2014/main" id="{75701213-EFBD-6DF0-C4D6-C5F3AF693CE5}"/>
              </a:ext>
            </a:extLst>
          </p:cNvPr>
          <p:cNvGrpSpPr/>
          <p:nvPr/>
        </p:nvGrpSpPr>
        <p:grpSpPr>
          <a:xfrm>
            <a:off x="11470624" y="9611591"/>
            <a:ext cx="4393461" cy="2459239"/>
            <a:chOff x="0" y="-38100"/>
            <a:chExt cx="1157125" cy="647700"/>
          </a:xfrm>
        </p:grpSpPr>
        <p:sp>
          <p:nvSpPr>
            <p:cNvPr id="7" name="Freeform 9">
              <a:extLst>
                <a:ext uri="{FF2B5EF4-FFF2-40B4-BE49-F238E27FC236}">
                  <a16:creationId xmlns:a16="http://schemas.microsoft.com/office/drawing/2014/main" id="{A1DE7926-65B2-F843-E284-703011D744E2}"/>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9" name="TextBox 10">
              <a:extLst>
                <a:ext uri="{FF2B5EF4-FFF2-40B4-BE49-F238E27FC236}">
                  <a16:creationId xmlns:a16="http://schemas.microsoft.com/office/drawing/2014/main" id="{5AF590CC-1105-06CB-5E72-8C233D8E53F9}"/>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370F4892-2614-EA79-2DAF-C5D66F9BC376}"/>
              </a:ext>
            </a:extLst>
          </p:cNvPr>
          <p:cNvGrpSpPr/>
          <p:nvPr/>
        </p:nvGrpSpPr>
        <p:grpSpPr>
          <a:xfrm>
            <a:off x="14987801" y="9356799"/>
            <a:ext cx="3919645" cy="3569680"/>
            <a:chOff x="0" y="-38100"/>
            <a:chExt cx="711200" cy="647700"/>
          </a:xfrm>
        </p:grpSpPr>
        <p:sp>
          <p:nvSpPr>
            <p:cNvPr id="13" name="Freeform 12">
              <a:extLst>
                <a:ext uri="{FF2B5EF4-FFF2-40B4-BE49-F238E27FC236}">
                  <a16:creationId xmlns:a16="http://schemas.microsoft.com/office/drawing/2014/main" id="{5A10627B-DDD0-D034-F00A-362D5F6A1A8C}"/>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A0B0B9"/>
            </a:solidFill>
          </p:spPr>
        </p:sp>
        <p:sp>
          <p:nvSpPr>
            <p:cNvPr id="14" name="TextBox 13">
              <a:extLst>
                <a:ext uri="{FF2B5EF4-FFF2-40B4-BE49-F238E27FC236}">
                  <a16:creationId xmlns:a16="http://schemas.microsoft.com/office/drawing/2014/main" id="{E05490FE-DF1E-5453-C8AC-8E5B922CA69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5" name="Group 14">
            <a:extLst>
              <a:ext uri="{FF2B5EF4-FFF2-40B4-BE49-F238E27FC236}">
                <a16:creationId xmlns:a16="http://schemas.microsoft.com/office/drawing/2014/main" id="{AA7B2BF0-01AF-6309-D5FB-3E59E2119035}"/>
              </a:ext>
            </a:extLst>
          </p:cNvPr>
          <p:cNvGrpSpPr/>
          <p:nvPr/>
        </p:nvGrpSpPr>
        <p:grpSpPr>
          <a:xfrm>
            <a:off x="16598211" y="9356799"/>
            <a:ext cx="3919645" cy="3569680"/>
            <a:chOff x="0" y="-38100"/>
            <a:chExt cx="711200" cy="647700"/>
          </a:xfrm>
        </p:grpSpPr>
        <p:sp>
          <p:nvSpPr>
            <p:cNvPr id="16" name="Freeform 15">
              <a:extLst>
                <a:ext uri="{FF2B5EF4-FFF2-40B4-BE49-F238E27FC236}">
                  <a16:creationId xmlns:a16="http://schemas.microsoft.com/office/drawing/2014/main" id="{A9C6364D-A260-0A0D-4789-BC5B3742E702}"/>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7" name="TextBox 16">
              <a:extLst>
                <a:ext uri="{FF2B5EF4-FFF2-40B4-BE49-F238E27FC236}">
                  <a16:creationId xmlns:a16="http://schemas.microsoft.com/office/drawing/2014/main" id="{9A3903FB-CB1E-6237-0086-BB113110FB33}"/>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9" name="TextBox 1">
            <a:extLst>
              <a:ext uri="{FF2B5EF4-FFF2-40B4-BE49-F238E27FC236}">
                <a16:creationId xmlns:a16="http://schemas.microsoft.com/office/drawing/2014/main" id="{38B5AB23-A885-0BDD-B4C3-BB0A9443E2A2}"/>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8</a:t>
            </a:r>
          </a:p>
        </p:txBody>
      </p:sp>
    </p:spTree>
    <p:extLst>
      <p:ext uri="{BB962C8B-B14F-4D97-AF65-F5344CB8AC3E}">
        <p14:creationId xmlns:p14="http://schemas.microsoft.com/office/powerpoint/2010/main" val="234824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A2527-B11D-7536-3BBC-1C41F5413306}"/>
              </a:ext>
            </a:extLst>
          </p:cNvPr>
          <p:cNvSpPr/>
          <p:nvPr/>
        </p:nvSpPr>
        <p:spPr>
          <a:xfrm>
            <a:off x="-8048" y="0"/>
            <a:ext cx="18304096" cy="10287000"/>
          </a:xfrm>
          <a:prstGeom prst="rect">
            <a:avLst/>
          </a:prstGeom>
          <a:solidFill>
            <a:srgbClr val="4A5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C1C897-926B-5668-73C4-5272C8CF771D}"/>
              </a:ext>
            </a:extLst>
          </p:cNvPr>
          <p:cNvSpPr/>
          <p:nvPr/>
        </p:nvSpPr>
        <p:spPr>
          <a:xfrm>
            <a:off x="0" y="905546"/>
            <a:ext cx="18288000" cy="938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50">
            <a:extLst>
              <a:ext uri="{FF2B5EF4-FFF2-40B4-BE49-F238E27FC236}">
                <a16:creationId xmlns:a16="http://schemas.microsoft.com/office/drawing/2014/main" id="{3D168522-C40A-B53E-6D9B-1E566EFF73B2}"/>
              </a:ext>
            </a:extLst>
          </p:cNvPr>
          <p:cNvSpPr txBox="1"/>
          <p:nvPr/>
        </p:nvSpPr>
        <p:spPr>
          <a:xfrm>
            <a:off x="6554387" y="-4164"/>
            <a:ext cx="7287658" cy="821315"/>
          </a:xfrm>
          <a:prstGeom prst="rect">
            <a:avLst/>
          </a:prstGeom>
        </p:spPr>
        <p:txBody>
          <a:bodyPr wrap="square" lIns="0" tIns="0" rIns="0" bIns="0" rtlCol="0" anchor="t">
            <a:spAutoFit/>
          </a:bodyPr>
          <a:lstStyle/>
          <a:p>
            <a:pPr>
              <a:lnSpc>
                <a:spcPts val="6866"/>
              </a:lnSpc>
            </a:pPr>
            <a:r>
              <a:rPr lang="en-US" sz="5400" dirty="0">
                <a:solidFill>
                  <a:schemeClr val="bg1"/>
                </a:solidFill>
                <a:latin typeface="League Spartan"/>
                <a:cs typeface="League Spartan"/>
              </a:rPr>
              <a:t>Proposed model</a:t>
            </a:r>
          </a:p>
        </p:txBody>
      </p:sp>
      <p:grpSp>
        <p:nvGrpSpPr>
          <p:cNvPr id="2" name="Group 39">
            <a:extLst>
              <a:ext uri="{FF2B5EF4-FFF2-40B4-BE49-F238E27FC236}">
                <a16:creationId xmlns:a16="http://schemas.microsoft.com/office/drawing/2014/main" id="{81A80E6D-BB19-AE27-A11A-491C90FCAF70}"/>
              </a:ext>
            </a:extLst>
          </p:cNvPr>
          <p:cNvGrpSpPr/>
          <p:nvPr/>
        </p:nvGrpSpPr>
        <p:grpSpPr>
          <a:xfrm>
            <a:off x="11727014" y="9303111"/>
            <a:ext cx="4393461" cy="2459239"/>
            <a:chOff x="0" y="-38100"/>
            <a:chExt cx="1157125" cy="647700"/>
          </a:xfrm>
        </p:grpSpPr>
        <p:sp>
          <p:nvSpPr>
            <p:cNvPr id="4" name="Freeform 40">
              <a:extLst>
                <a:ext uri="{FF2B5EF4-FFF2-40B4-BE49-F238E27FC236}">
                  <a16:creationId xmlns:a16="http://schemas.microsoft.com/office/drawing/2014/main" id="{CE54829A-5B0F-5248-14AC-573C87C2C0E9}"/>
                </a:ext>
              </a:extLst>
            </p:cNvPr>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4A535F"/>
            </a:solidFill>
          </p:spPr>
        </p:sp>
        <p:sp>
          <p:nvSpPr>
            <p:cNvPr id="5" name="TextBox 41">
              <a:extLst>
                <a:ext uri="{FF2B5EF4-FFF2-40B4-BE49-F238E27FC236}">
                  <a16:creationId xmlns:a16="http://schemas.microsoft.com/office/drawing/2014/main" id="{D011415F-8B3D-5959-9E84-1F5CAF8071A1}"/>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6" name="Group 45">
            <a:extLst>
              <a:ext uri="{FF2B5EF4-FFF2-40B4-BE49-F238E27FC236}">
                <a16:creationId xmlns:a16="http://schemas.microsoft.com/office/drawing/2014/main" id="{6FC14A3A-8A25-3787-04A2-A9E2E2023A23}"/>
              </a:ext>
            </a:extLst>
          </p:cNvPr>
          <p:cNvGrpSpPr/>
          <p:nvPr/>
        </p:nvGrpSpPr>
        <p:grpSpPr>
          <a:xfrm>
            <a:off x="15244191" y="9048319"/>
            <a:ext cx="3919645" cy="3569680"/>
            <a:chOff x="0" y="-38100"/>
            <a:chExt cx="711200" cy="647700"/>
          </a:xfrm>
        </p:grpSpPr>
        <p:sp>
          <p:nvSpPr>
            <p:cNvPr id="7" name="Freeform 46">
              <a:extLst>
                <a:ext uri="{FF2B5EF4-FFF2-40B4-BE49-F238E27FC236}">
                  <a16:creationId xmlns:a16="http://schemas.microsoft.com/office/drawing/2014/main" id="{D09B0FC5-EE18-466C-EB2F-A9B572839E16}"/>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5D88B0"/>
            </a:solidFill>
          </p:spPr>
        </p:sp>
        <p:sp>
          <p:nvSpPr>
            <p:cNvPr id="9" name="TextBox 47">
              <a:extLst>
                <a:ext uri="{FF2B5EF4-FFF2-40B4-BE49-F238E27FC236}">
                  <a16:creationId xmlns:a16="http://schemas.microsoft.com/office/drawing/2014/main" id="{B17C1C47-8EFB-1BC1-2CB2-8AFE181CFCFA}"/>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51">
            <a:extLst>
              <a:ext uri="{FF2B5EF4-FFF2-40B4-BE49-F238E27FC236}">
                <a16:creationId xmlns:a16="http://schemas.microsoft.com/office/drawing/2014/main" id="{EB7A9AE2-4E36-422C-E73F-58AA112E1F79}"/>
              </a:ext>
            </a:extLst>
          </p:cNvPr>
          <p:cNvGrpSpPr/>
          <p:nvPr/>
        </p:nvGrpSpPr>
        <p:grpSpPr>
          <a:xfrm>
            <a:off x="16854601" y="9048319"/>
            <a:ext cx="3919645" cy="3569680"/>
            <a:chOff x="0" y="-38100"/>
            <a:chExt cx="711200" cy="647700"/>
          </a:xfrm>
        </p:grpSpPr>
        <p:sp>
          <p:nvSpPr>
            <p:cNvPr id="12" name="Freeform 52">
              <a:extLst>
                <a:ext uri="{FF2B5EF4-FFF2-40B4-BE49-F238E27FC236}">
                  <a16:creationId xmlns:a16="http://schemas.microsoft.com/office/drawing/2014/main" id="{851D11EB-8832-66C2-7DBF-72BF814BF960}"/>
                </a:ext>
              </a:extLst>
            </p:cNvPr>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4A535F"/>
            </a:solidFill>
          </p:spPr>
        </p:sp>
        <p:sp>
          <p:nvSpPr>
            <p:cNvPr id="13" name="TextBox 53">
              <a:extLst>
                <a:ext uri="{FF2B5EF4-FFF2-40B4-BE49-F238E27FC236}">
                  <a16:creationId xmlns:a16="http://schemas.microsoft.com/office/drawing/2014/main" id="{DA86ABF7-234F-B889-A87C-FA4E518AAA53}"/>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14" name="Picture 2" descr="Diagram&#10;&#10;Description automatically generated">
            <a:extLst>
              <a:ext uri="{FF2B5EF4-FFF2-40B4-BE49-F238E27FC236}">
                <a16:creationId xmlns:a16="http://schemas.microsoft.com/office/drawing/2014/main" id="{2BC40483-2E58-0D0C-8DBD-21A0F01B9B8D}"/>
              </a:ext>
            </a:extLst>
          </p:cNvPr>
          <p:cNvPicPr>
            <a:picLocks noChangeAspect="1"/>
          </p:cNvPicPr>
          <p:nvPr/>
        </p:nvPicPr>
        <p:blipFill rotWithShape="1">
          <a:blip r:embed="rId2"/>
          <a:srcRect t="4218" b="11196"/>
          <a:stretch/>
        </p:blipFill>
        <p:spPr>
          <a:xfrm>
            <a:off x="1100380" y="2741245"/>
            <a:ext cx="16658876" cy="5086515"/>
          </a:xfrm>
          <a:prstGeom prst="rect">
            <a:avLst/>
          </a:prstGeom>
        </p:spPr>
      </p:pic>
      <p:sp>
        <p:nvSpPr>
          <p:cNvPr id="16" name="TextBox 15">
            <a:extLst>
              <a:ext uri="{FF2B5EF4-FFF2-40B4-BE49-F238E27FC236}">
                <a16:creationId xmlns:a16="http://schemas.microsoft.com/office/drawing/2014/main" id="{6462F9B8-E371-D704-F5C4-8A0302C8CA24}"/>
              </a:ext>
            </a:extLst>
          </p:cNvPr>
          <p:cNvSpPr txBox="1"/>
          <p:nvPr/>
        </p:nvSpPr>
        <p:spPr>
          <a:xfrm>
            <a:off x="9158088" y="9604822"/>
            <a:ext cx="62382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solidFill>
                  <a:srgbClr val="A0B0B9"/>
                </a:solidFill>
                <a:cs typeface="Calibri"/>
              </a:rPr>
              <a:t>9</a:t>
            </a:r>
          </a:p>
        </p:txBody>
      </p:sp>
    </p:spTree>
    <p:extLst>
      <p:ext uri="{BB962C8B-B14F-4D97-AF65-F5344CB8AC3E}">
        <p14:creationId xmlns:p14="http://schemas.microsoft.com/office/powerpoint/2010/main" val="1752216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1240</Words>
  <Application>Microsoft Office PowerPoint</Application>
  <PresentationFormat>مخصص</PresentationFormat>
  <Paragraphs>161</Paragraphs>
  <Slides>21</Slides>
  <Notes>0</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21</vt:i4>
      </vt:variant>
    </vt:vector>
  </HeadingPairs>
  <TitlesOfParts>
    <vt:vector size="32" baseType="lpstr">
      <vt:lpstr>League Spartan</vt:lpstr>
      <vt:lpstr>Consolas</vt:lpstr>
      <vt:lpstr>Arial</vt:lpstr>
      <vt:lpstr>Montserrat Semi-Bold</vt:lpstr>
      <vt:lpstr>Times New Roman</vt:lpstr>
      <vt:lpstr>Open Sans Bold</vt:lpstr>
      <vt:lpstr>Wingdings</vt:lpstr>
      <vt:lpstr>Calibri</vt:lpstr>
      <vt:lpstr>DM Sans</vt:lpstr>
      <vt:lpstr>DM Sans Bold</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White Minimalist Modern Real Estate Presentation</dc:title>
  <dc:creator>dell</dc:creator>
  <cp:lastModifiedBy>Khloud Hassan Abdullah Alnufaie</cp:lastModifiedBy>
  <cp:revision>2</cp:revision>
  <dcterms:created xsi:type="dcterms:W3CDTF">2006-08-16T00:00:00Z</dcterms:created>
  <dcterms:modified xsi:type="dcterms:W3CDTF">2023-02-11T14:53:49Z</dcterms:modified>
  <dc:identifier>DAFaFqLmM1o</dc:identifier>
</cp:coreProperties>
</file>